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84" r:id="rId3"/>
    <p:sldId id="262" r:id="rId4"/>
    <p:sldId id="263" r:id="rId5"/>
    <p:sldId id="264" r:id="rId6"/>
    <p:sldId id="265" r:id="rId7"/>
    <p:sldId id="285" r:id="rId8"/>
    <p:sldId id="266" r:id="rId9"/>
    <p:sldId id="286" r:id="rId10"/>
    <p:sldId id="267" r:id="rId11"/>
    <p:sldId id="268" r:id="rId12"/>
    <p:sldId id="272" r:id="rId13"/>
    <p:sldId id="274" r:id="rId14"/>
    <p:sldId id="273" r:id="rId15"/>
    <p:sldId id="275" r:id="rId16"/>
    <p:sldId id="276" r:id="rId17"/>
    <p:sldId id="278" r:id="rId18"/>
    <p:sldId id="279" r:id="rId19"/>
    <p:sldId id="280" r:id="rId20"/>
    <p:sldId id="277" r:id="rId21"/>
    <p:sldId id="281" r:id="rId22"/>
    <p:sldId id="258" r:id="rId23"/>
  </p:sldIdLst>
  <p:sldSz cx="12192000" cy="6858000"/>
  <p:notesSz cx="6858000" cy="9144000"/>
  <p:embeddedFontLst>
    <p:embeddedFont>
      <p:font typeface="Calibri Light" panose="020F0302020204030204" pitchFamily="34" charset="0"/>
      <p:regular r:id="rId25"/>
      <p:italic r:id="rId26"/>
    </p:embeddedFont>
    <p:embeddedFont>
      <p:font typeface="宋体" panose="02010600030101010101" pitchFamily="2" charset="-122"/>
      <p:regular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78149" autoAdjust="0"/>
  </p:normalViewPr>
  <p:slideViewPr>
    <p:cSldViewPr snapToGrid="0" snapToObjects="1">
      <p:cViewPr varScale="1">
        <p:scale>
          <a:sx n="58" d="100"/>
          <a:sy n="58" d="100"/>
        </p:scale>
        <p:origin x="288" y="48"/>
      </p:cViewPr>
      <p:guideLst>
        <p:guide orient="horz" pos="2160"/>
        <p:guide pos="3840"/>
      </p:guideLst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5A21C-BADA-4CD8-9878-51446EE82A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7313BD-E6E6-404A-9E9A-41F4C6304726}">
      <dgm:prSet phldrT="[Texto]" custT="1"/>
      <dgm:spPr/>
      <dgm:t>
        <a:bodyPr/>
        <a:lstStyle/>
        <a:p>
          <a:r>
            <a:rPr lang="es-ES" sz="2000" dirty="0" smtClean="0"/>
            <a:t>Distrofias Musculares: DUCHENNE, ESPINALES</a:t>
          </a:r>
          <a:endParaRPr lang="es-ES" sz="2000" dirty="0"/>
        </a:p>
      </dgm:t>
    </dgm:pt>
    <dgm:pt modelId="{6F179668-D403-4F7C-93A2-BF12EBABCED1}" type="parTrans" cxnId="{5704EA75-5B82-40D0-9566-03E3BDE1D3C0}">
      <dgm:prSet/>
      <dgm:spPr/>
      <dgm:t>
        <a:bodyPr/>
        <a:lstStyle/>
        <a:p>
          <a:endParaRPr lang="es-ES"/>
        </a:p>
      </dgm:t>
    </dgm:pt>
    <dgm:pt modelId="{472EB814-B9FF-402B-A4AC-DE9B053AD4AF}" type="sibTrans" cxnId="{5704EA75-5B82-40D0-9566-03E3BDE1D3C0}">
      <dgm:prSet/>
      <dgm:spPr/>
      <dgm:t>
        <a:bodyPr/>
        <a:lstStyle/>
        <a:p>
          <a:endParaRPr lang="es-ES"/>
        </a:p>
      </dgm:t>
    </dgm:pt>
    <dgm:pt modelId="{B34A4125-EB6D-4460-8C64-0A6FE66CBF5E}">
      <dgm:prSet phldrT="[Texto]" custT="1"/>
      <dgm:spPr/>
      <dgm:t>
        <a:bodyPr/>
        <a:lstStyle/>
        <a:p>
          <a:r>
            <a:rPr lang="es-ES" sz="2000" dirty="0" smtClean="0"/>
            <a:t>Enfermedades </a:t>
          </a:r>
          <a:r>
            <a:rPr lang="es-ES" sz="2000" dirty="0" err="1" smtClean="0"/>
            <a:t>lisosomales</a:t>
          </a:r>
          <a:endParaRPr lang="es-ES" sz="2000" dirty="0"/>
        </a:p>
      </dgm:t>
    </dgm:pt>
    <dgm:pt modelId="{A9276BB2-09E3-470F-9471-BB857FBE6C76}" type="parTrans" cxnId="{392D8E93-8275-4BD6-99EC-81016956C9FD}">
      <dgm:prSet/>
      <dgm:spPr/>
      <dgm:t>
        <a:bodyPr/>
        <a:lstStyle/>
        <a:p>
          <a:endParaRPr lang="es-ES"/>
        </a:p>
      </dgm:t>
    </dgm:pt>
    <dgm:pt modelId="{30656A6A-B711-4771-BA4A-ED44A062CFBC}" type="sibTrans" cxnId="{392D8E93-8275-4BD6-99EC-81016956C9FD}">
      <dgm:prSet/>
      <dgm:spPr/>
      <dgm:t>
        <a:bodyPr/>
        <a:lstStyle/>
        <a:p>
          <a:endParaRPr lang="es-ES"/>
        </a:p>
      </dgm:t>
    </dgm:pt>
    <dgm:pt modelId="{C7A64FA3-37C7-4431-ADE6-939C1405274A}">
      <dgm:prSet phldrT="[Texto]" custT="1"/>
      <dgm:spPr>
        <a:noFill/>
      </dgm:spPr>
      <dgm:t>
        <a:bodyPr/>
        <a:lstStyle/>
        <a:p>
          <a:r>
            <a:rPr lang="es-ES" sz="2400" b="1" dirty="0" smtClean="0">
              <a:solidFill>
                <a:srgbClr val="FF0000"/>
              </a:solidFill>
            </a:rPr>
            <a:t>Atención Nutricional</a:t>
          </a:r>
          <a:endParaRPr lang="es-ES" sz="2400" b="1" dirty="0">
            <a:solidFill>
              <a:srgbClr val="FF0000"/>
            </a:solidFill>
          </a:endParaRPr>
        </a:p>
      </dgm:t>
    </dgm:pt>
    <dgm:pt modelId="{0F11E49C-7CEF-4881-BD21-2E067EBE7514}" type="parTrans" cxnId="{3AF29AA3-C029-4816-8F53-67B95E7B5F4E}">
      <dgm:prSet/>
      <dgm:spPr/>
      <dgm:t>
        <a:bodyPr/>
        <a:lstStyle/>
        <a:p>
          <a:endParaRPr lang="es-ES"/>
        </a:p>
      </dgm:t>
    </dgm:pt>
    <dgm:pt modelId="{BD06601F-DCD4-4ECB-9174-023D17D81C43}" type="sibTrans" cxnId="{3AF29AA3-C029-4816-8F53-67B95E7B5F4E}">
      <dgm:prSet/>
      <dgm:spPr/>
      <dgm:t>
        <a:bodyPr/>
        <a:lstStyle/>
        <a:p>
          <a:endParaRPr lang="es-ES"/>
        </a:p>
      </dgm:t>
    </dgm:pt>
    <dgm:pt modelId="{B26C3E0F-91F6-458D-8312-4538E5112E06}">
      <dgm:prSet phldrT="[Texto]" custT="1"/>
      <dgm:spPr>
        <a:noFill/>
      </dgm:spPr>
      <dgm:t>
        <a:bodyPr/>
        <a:lstStyle/>
        <a:p>
          <a:endParaRPr lang="es-ES" sz="2000" b="1" dirty="0" smtClean="0">
            <a:solidFill>
              <a:schemeClr val="tx1"/>
            </a:solidFill>
          </a:endParaRPr>
        </a:p>
        <a:p>
          <a:r>
            <a:rPr lang="es-ES" sz="2000" b="1" dirty="0" smtClean="0">
              <a:solidFill>
                <a:schemeClr val="tx1"/>
              </a:solidFill>
            </a:rPr>
            <a:t>AUTOINMUNE</a:t>
          </a:r>
          <a:endParaRPr lang="es-ES" sz="2000" b="1" dirty="0">
            <a:solidFill>
              <a:schemeClr val="tx1"/>
            </a:solidFill>
          </a:endParaRPr>
        </a:p>
      </dgm:t>
    </dgm:pt>
    <dgm:pt modelId="{91E64A77-B847-4A12-B920-E3C4BFC0202B}" type="parTrans" cxnId="{E07EB273-8996-4AD3-91EB-46570341BDFD}">
      <dgm:prSet/>
      <dgm:spPr/>
      <dgm:t>
        <a:bodyPr/>
        <a:lstStyle/>
        <a:p>
          <a:endParaRPr lang="es-ES"/>
        </a:p>
      </dgm:t>
    </dgm:pt>
    <dgm:pt modelId="{DB9AEE9C-DBFD-4D72-B925-FB396E24B22A}" type="sibTrans" cxnId="{E07EB273-8996-4AD3-91EB-46570341BDFD}">
      <dgm:prSet/>
      <dgm:spPr/>
      <dgm:t>
        <a:bodyPr/>
        <a:lstStyle/>
        <a:p>
          <a:endParaRPr lang="es-ES"/>
        </a:p>
      </dgm:t>
    </dgm:pt>
    <dgm:pt modelId="{B3A7D039-732F-4C3A-B079-D8D430F5982C}">
      <dgm:prSet phldrT="[Texto]" custT="1"/>
      <dgm:spPr/>
      <dgm:t>
        <a:bodyPr/>
        <a:lstStyle/>
        <a:p>
          <a:r>
            <a:rPr lang="es-ES" sz="2000" dirty="0" smtClean="0"/>
            <a:t>Encefalitis autoinmunes</a:t>
          </a:r>
          <a:endParaRPr lang="es-ES" sz="2000" strike="sngStrike" dirty="0"/>
        </a:p>
      </dgm:t>
    </dgm:pt>
    <dgm:pt modelId="{1AB560F2-045C-4E6C-89BD-CDADB4181841}" type="parTrans" cxnId="{F0FE54E6-1557-4B26-B5E7-8DC5F1166F4A}">
      <dgm:prSet/>
      <dgm:spPr/>
      <dgm:t>
        <a:bodyPr/>
        <a:lstStyle/>
        <a:p>
          <a:endParaRPr lang="es-ES"/>
        </a:p>
      </dgm:t>
    </dgm:pt>
    <dgm:pt modelId="{0491C322-9EE5-466F-A231-DA567338D13A}" type="sibTrans" cxnId="{F0FE54E6-1557-4B26-B5E7-8DC5F1166F4A}">
      <dgm:prSet/>
      <dgm:spPr/>
      <dgm:t>
        <a:bodyPr/>
        <a:lstStyle/>
        <a:p>
          <a:endParaRPr lang="es-ES"/>
        </a:p>
      </dgm:t>
    </dgm:pt>
    <dgm:pt modelId="{74529B3D-62CD-4DD4-AA29-7024BA5259AF}">
      <dgm:prSet phldrT="[Texto]" custT="1"/>
      <dgm:spPr/>
      <dgm:t>
        <a:bodyPr/>
        <a:lstStyle/>
        <a:p>
          <a:r>
            <a:rPr lang="es-ES" sz="2000" dirty="0" smtClean="0"/>
            <a:t>Esclerosis múltiple</a:t>
          </a:r>
          <a:endParaRPr lang="es-ES" sz="2000" dirty="0"/>
        </a:p>
      </dgm:t>
    </dgm:pt>
    <dgm:pt modelId="{1FAFAC1E-4A7F-4849-8429-99FB85A06BE0}" type="parTrans" cxnId="{ED1FEEA8-FD55-4FBA-833E-CB5D50701C71}">
      <dgm:prSet/>
      <dgm:spPr/>
      <dgm:t>
        <a:bodyPr/>
        <a:lstStyle/>
        <a:p>
          <a:endParaRPr lang="es-ES"/>
        </a:p>
      </dgm:t>
    </dgm:pt>
    <dgm:pt modelId="{6F1576ED-373B-4880-AB0D-2BB5E8F246B5}" type="sibTrans" cxnId="{ED1FEEA8-FD55-4FBA-833E-CB5D50701C71}">
      <dgm:prSet/>
      <dgm:spPr/>
      <dgm:t>
        <a:bodyPr/>
        <a:lstStyle/>
        <a:p>
          <a:endParaRPr lang="es-ES"/>
        </a:p>
      </dgm:t>
    </dgm:pt>
    <dgm:pt modelId="{5AD7A42E-AD71-470C-AECC-A9C30E0998D1}">
      <dgm:prSet phldrT="[Texto]" custT="1"/>
      <dgm:spPr/>
      <dgm:t>
        <a:bodyPr/>
        <a:lstStyle/>
        <a:p>
          <a:r>
            <a:rPr lang="es-ES" sz="2000" strike="noStrike" dirty="0" smtClean="0"/>
            <a:t>Vasculitis Autoinmunes</a:t>
          </a:r>
          <a:endParaRPr lang="es-ES" sz="2000" strike="noStrike" dirty="0"/>
        </a:p>
      </dgm:t>
    </dgm:pt>
    <dgm:pt modelId="{0B87AFCB-BA59-4B49-BA99-8FCD29238714}" type="parTrans" cxnId="{BFCD4DE4-35D1-4697-9D5B-4941CA52156B}">
      <dgm:prSet/>
      <dgm:spPr/>
      <dgm:t>
        <a:bodyPr/>
        <a:lstStyle/>
        <a:p>
          <a:endParaRPr lang="es-ES"/>
        </a:p>
      </dgm:t>
    </dgm:pt>
    <dgm:pt modelId="{F264746A-F487-424A-9BDD-1747EB126E3A}" type="sibTrans" cxnId="{BFCD4DE4-35D1-4697-9D5B-4941CA52156B}">
      <dgm:prSet/>
      <dgm:spPr/>
      <dgm:t>
        <a:bodyPr/>
        <a:lstStyle/>
        <a:p>
          <a:endParaRPr lang="es-ES"/>
        </a:p>
      </dgm:t>
    </dgm:pt>
    <dgm:pt modelId="{8B07C4DE-4977-4774-B7AA-E7EFE7A78F50}">
      <dgm:prSet custT="1"/>
      <dgm:spPr/>
      <dgm:t>
        <a:bodyPr/>
        <a:lstStyle/>
        <a:p>
          <a:r>
            <a:rPr lang="es-ES" sz="2400" b="1" dirty="0" smtClean="0"/>
            <a:t>SOPORTE ALIMENTARIO NUTRICIONAL (con un margen de  seguridad en la energía) </a:t>
          </a:r>
          <a:r>
            <a:rPr lang="es-ES" sz="2400" dirty="0" smtClean="0"/>
            <a:t> </a:t>
          </a:r>
          <a:endParaRPr lang="es-ES" sz="2400" dirty="0"/>
        </a:p>
      </dgm:t>
    </dgm:pt>
    <dgm:pt modelId="{B6A091A0-5546-456E-A90E-417ABE911267}" type="parTrans" cxnId="{DA0EA3FD-59EB-49F1-AD7D-6F8B29423090}">
      <dgm:prSet/>
      <dgm:spPr/>
      <dgm:t>
        <a:bodyPr/>
        <a:lstStyle/>
        <a:p>
          <a:endParaRPr lang="es-ES"/>
        </a:p>
      </dgm:t>
    </dgm:pt>
    <dgm:pt modelId="{3E409535-14E2-44C8-9CED-7EFF6BB4A971}" type="sibTrans" cxnId="{DA0EA3FD-59EB-49F1-AD7D-6F8B29423090}">
      <dgm:prSet/>
      <dgm:spPr/>
      <dgm:t>
        <a:bodyPr/>
        <a:lstStyle/>
        <a:p>
          <a:endParaRPr lang="es-ES"/>
        </a:p>
      </dgm:t>
    </dgm:pt>
    <dgm:pt modelId="{4126AB1E-9657-4490-B09E-D0CAF31CD758}">
      <dgm:prSet phldrT="[Texto]" custT="1"/>
      <dgm:spPr>
        <a:noFill/>
      </dgm:spPr>
      <dgm:t>
        <a:bodyPr/>
        <a:lstStyle/>
        <a:p>
          <a:endParaRPr lang="es-ES" sz="2000" b="1" dirty="0" smtClean="0">
            <a:solidFill>
              <a:schemeClr val="tx1"/>
            </a:solidFill>
          </a:endParaRPr>
        </a:p>
        <a:p>
          <a:r>
            <a:rPr lang="es-ES" sz="2000" b="1" smtClean="0">
              <a:solidFill>
                <a:schemeClr val="tx1"/>
              </a:solidFill>
            </a:rPr>
            <a:t>PROTEÓMICA</a:t>
          </a:r>
          <a:endParaRPr lang="es-ES" sz="2000" b="1" dirty="0">
            <a:solidFill>
              <a:schemeClr val="tx1"/>
            </a:solidFill>
          </a:endParaRPr>
        </a:p>
      </dgm:t>
    </dgm:pt>
    <dgm:pt modelId="{AAE218C9-4ADD-4F17-8AC3-E18D2C85B581}" type="sibTrans" cxnId="{FA889A88-2FD2-44D9-9C79-87C4EA049EFF}">
      <dgm:prSet/>
      <dgm:spPr/>
      <dgm:t>
        <a:bodyPr/>
        <a:lstStyle/>
        <a:p>
          <a:endParaRPr lang="es-ES"/>
        </a:p>
      </dgm:t>
    </dgm:pt>
    <dgm:pt modelId="{690EBFD5-A819-4DC0-9C84-C5C6296AE237}" type="parTrans" cxnId="{FA889A88-2FD2-44D9-9C79-87C4EA049EFF}">
      <dgm:prSet/>
      <dgm:spPr/>
      <dgm:t>
        <a:bodyPr/>
        <a:lstStyle/>
        <a:p>
          <a:endParaRPr lang="es-ES"/>
        </a:p>
      </dgm:t>
    </dgm:pt>
    <dgm:pt modelId="{74074E8C-5831-4E8B-ABCA-9C5BF9CDB278}" type="pres">
      <dgm:prSet presAssocID="{FA45A21C-BADA-4CD8-9878-51446EE82A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28D6D0-4757-4E92-B617-636624A5309D}" type="pres">
      <dgm:prSet presAssocID="{4126AB1E-9657-4490-B09E-D0CAF31CD758}" presName="composite" presStyleCnt="0"/>
      <dgm:spPr/>
    </dgm:pt>
    <dgm:pt modelId="{53ACF6B0-2489-4F02-A817-B65E7BD03B85}" type="pres">
      <dgm:prSet presAssocID="{4126AB1E-9657-4490-B09E-D0CAF31CD758}" presName="parentText" presStyleLbl="alignNode1" presStyleIdx="0" presStyleCnt="3" custScaleX="1840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35944D-3DD5-4BC6-AE7E-85ED4F1CF448}" type="pres">
      <dgm:prSet presAssocID="{4126AB1E-9657-4490-B09E-D0CAF31CD758}" presName="descendantText" presStyleLbl="alignAcc1" presStyleIdx="0" presStyleCnt="3" custScaleX="81148" custLinFactNeighborX="1171" custLinFactNeighborY="57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592CAE-1FEF-4626-8755-EDD2889FBF23}" type="pres">
      <dgm:prSet presAssocID="{AAE218C9-4ADD-4F17-8AC3-E18D2C85B581}" presName="sp" presStyleCnt="0"/>
      <dgm:spPr/>
    </dgm:pt>
    <dgm:pt modelId="{E17B8C55-1693-488C-AFAA-3C16CA819F03}" type="pres">
      <dgm:prSet presAssocID="{C7A64FA3-37C7-4431-ADE6-939C1405274A}" presName="composite" presStyleCnt="0"/>
      <dgm:spPr/>
    </dgm:pt>
    <dgm:pt modelId="{B05E8ED1-8FDA-4FEF-BC0A-C2692F8DBF06}" type="pres">
      <dgm:prSet presAssocID="{C7A64FA3-37C7-4431-ADE6-939C1405274A}" presName="parentText" presStyleLbl="alignNode1" presStyleIdx="1" presStyleCnt="3" custScaleX="18261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283DA-C9AF-4068-BC67-23274B406DA3}" type="pres">
      <dgm:prSet presAssocID="{C7A64FA3-37C7-4431-ADE6-939C1405274A}" presName="descendantText" presStyleLbl="alignAcc1" presStyleIdx="1" presStyleCnt="3" custScaleX="83016" custScaleY="146552" custLinFactNeighborX="61" custLinFactNeighborY="-16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B27EF8-40FD-4031-A43F-DAD4EAEAD6B8}" type="pres">
      <dgm:prSet presAssocID="{BD06601F-DCD4-4ECB-9174-023D17D81C43}" presName="sp" presStyleCnt="0"/>
      <dgm:spPr/>
    </dgm:pt>
    <dgm:pt modelId="{A8248419-B704-4571-AF25-B610C0A35D80}" type="pres">
      <dgm:prSet presAssocID="{B26C3E0F-91F6-458D-8312-4538E5112E06}" presName="composite" presStyleCnt="0"/>
      <dgm:spPr/>
    </dgm:pt>
    <dgm:pt modelId="{8CD5153B-884B-4286-9EC8-5BE9FBE87946}" type="pres">
      <dgm:prSet presAssocID="{B26C3E0F-91F6-458D-8312-4538E5112E06}" presName="parentText" presStyleLbl="alignNode1" presStyleIdx="2" presStyleCnt="3" custScaleX="16211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583129-A672-4779-AD0A-460625698FF2}" type="pres">
      <dgm:prSet presAssocID="{B26C3E0F-91F6-458D-8312-4538E5112E06}" presName="descendantText" presStyleLbl="alignAcc1" presStyleIdx="2" presStyleCnt="3" custScaleX="77945" custScaleY="80840" custLinFactNeighborX="-1897" custLinFactNeighborY="-102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704EA75-5B82-40D0-9566-03E3BDE1D3C0}" srcId="{4126AB1E-9657-4490-B09E-D0CAF31CD758}" destId="{547313BD-E6E6-404A-9E9A-41F4C6304726}" srcOrd="0" destOrd="0" parTransId="{6F179668-D403-4F7C-93A2-BF12EBABCED1}" sibTransId="{472EB814-B9FF-402B-A4AC-DE9B053AD4AF}"/>
    <dgm:cxn modelId="{DA0EA3FD-59EB-49F1-AD7D-6F8B29423090}" srcId="{C7A64FA3-37C7-4431-ADE6-939C1405274A}" destId="{8B07C4DE-4977-4774-B7AA-E7EFE7A78F50}" srcOrd="0" destOrd="0" parTransId="{B6A091A0-5546-456E-A90E-417ABE911267}" sibTransId="{3E409535-14E2-44C8-9CED-7EFF6BB4A971}"/>
    <dgm:cxn modelId="{893AC107-6169-4CB5-8879-6D5270D28F2D}" type="presOf" srcId="{B3A7D039-732F-4C3A-B079-D8D430F5982C}" destId="{8C583129-A672-4779-AD0A-460625698FF2}" srcOrd="0" destOrd="0" presId="urn:microsoft.com/office/officeart/2005/8/layout/chevron2"/>
    <dgm:cxn modelId="{4371CD9A-8276-436B-837F-873BAF459058}" type="presOf" srcId="{B26C3E0F-91F6-458D-8312-4538E5112E06}" destId="{8CD5153B-884B-4286-9EC8-5BE9FBE87946}" srcOrd="0" destOrd="0" presId="urn:microsoft.com/office/officeart/2005/8/layout/chevron2"/>
    <dgm:cxn modelId="{FA889A88-2FD2-44D9-9C79-87C4EA049EFF}" srcId="{FA45A21C-BADA-4CD8-9878-51446EE82A1C}" destId="{4126AB1E-9657-4490-B09E-D0CAF31CD758}" srcOrd="0" destOrd="0" parTransId="{690EBFD5-A819-4DC0-9C84-C5C6296AE237}" sibTransId="{AAE218C9-4ADD-4F17-8AC3-E18D2C85B581}"/>
    <dgm:cxn modelId="{BFCD4DE4-35D1-4697-9D5B-4941CA52156B}" srcId="{B26C3E0F-91F6-458D-8312-4538E5112E06}" destId="{5AD7A42E-AD71-470C-AECC-A9C30E0998D1}" srcOrd="1" destOrd="0" parTransId="{0B87AFCB-BA59-4B49-BA99-8FCD29238714}" sibTransId="{F264746A-F487-424A-9BDD-1747EB126E3A}"/>
    <dgm:cxn modelId="{CDB72E99-05C4-47D8-9074-FF43F87AFD59}" type="presOf" srcId="{547313BD-E6E6-404A-9E9A-41F4C6304726}" destId="{6D35944D-3DD5-4BC6-AE7E-85ED4F1CF448}" srcOrd="0" destOrd="0" presId="urn:microsoft.com/office/officeart/2005/8/layout/chevron2"/>
    <dgm:cxn modelId="{0877D2C1-4D85-4780-BBB0-A1EF741FC88E}" type="presOf" srcId="{FA45A21C-BADA-4CD8-9878-51446EE82A1C}" destId="{74074E8C-5831-4E8B-ABCA-9C5BF9CDB278}" srcOrd="0" destOrd="0" presId="urn:microsoft.com/office/officeart/2005/8/layout/chevron2"/>
    <dgm:cxn modelId="{3AF29AA3-C029-4816-8F53-67B95E7B5F4E}" srcId="{FA45A21C-BADA-4CD8-9878-51446EE82A1C}" destId="{C7A64FA3-37C7-4431-ADE6-939C1405274A}" srcOrd="1" destOrd="0" parTransId="{0F11E49C-7CEF-4881-BD21-2E067EBE7514}" sibTransId="{BD06601F-DCD4-4ECB-9174-023D17D81C43}"/>
    <dgm:cxn modelId="{392D8E93-8275-4BD6-99EC-81016956C9FD}" srcId="{4126AB1E-9657-4490-B09E-D0CAF31CD758}" destId="{B34A4125-EB6D-4460-8C64-0A6FE66CBF5E}" srcOrd="1" destOrd="0" parTransId="{A9276BB2-09E3-470F-9471-BB857FBE6C76}" sibTransId="{30656A6A-B711-4771-BA4A-ED44A062CFBC}"/>
    <dgm:cxn modelId="{F0FE54E6-1557-4B26-B5E7-8DC5F1166F4A}" srcId="{B26C3E0F-91F6-458D-8312-4538E5112E06}" destId="{B3A7D039-732F-4C3A-B079-D8D430F5982C}" srcOrd="0" destOrd="0" parTransId="{1AB560F2-045C-4E6C-89BD-CDADB4181841}" sibTransId="{0491C322-9EE5-466F-A231-DA567338D13A}"/>
    <dgm:cxn modelId="{E07EB273-8996-4AD3-91EB-46570341BDFD}" srcId="{FA45A21C-BADA-4CD8-9878-51446EE82A1C}" destId="{B26C3E0F-91F6-458D-8312-4538E5112E06}" srcOrd="2" destOrd="0" parTransId="{91E64A77-B847-4A12-B920-E3C4BFC0202B}" sibTransId="{DB9AEE9C-DBFD-4D72-B925-FB396E24B22A}"/>
    <dgm:cxn modelId="{27D4A0C0-2DA6-498D-BC04-4E6573368E4E}" type="presOf" srcId="{5AD7A42E-AD71-470C-AECC-A9C30E0998D1}" destId="{8C583129-A672-4779-AD0A-460625698FF2}" srcOrd="0" destOrd="1" presId="urn:microsoft.com/office/officeart/2005/8/layout/chevron2"/>
    <dgm:cxn modelId="{C3EA2244-CBBE-4504-8FE2-A6981C9234FA}" type="presOf" srcId="{C7A64FA3-37C7-4431-ADE6-939C1405274A}" destId="{B05E8ED1-8FDA-4FEF-BC0A-C2692F8DBF06}" srcOrd="0" destOrd="0" presId="urn:microsoft.com/office/officeart/2005/8/layout/chevron2"/>
    <dgm:cxn modelId="{ED1FEEA8-FD55-4FBA-833E-CB5D50701C71}" srcId="{B26C3E0F-91F6-458D-8312-4538E5112E06}" destId="{74529B3D-62CD-4DD4-AA29-7024BA5259AF}" srcOrd="2" destOrd="0" parTransId="{1FAFAC1E-4A7F-4849-8429-99FB85A06BE0}" sibTransId="{6F1576ED-373B-4880-AB0D-2BB5E8F246B5}"/>
    <dgm:cxn modelId="{D3EB1327-A986-4892-85F9-AC8190ED4828}" type="presOf" srcId="{8B07C4DE-4977-4774-B7AA-E7EFE7A78F50}" destId="{2A4283DA-C9AF-4068-BC67-23274B406DA3}" srcOrd="0" destOrd="0" presId="urn:microsoft.com/office/officeart/2005/8/layout/chevron2"/>
    <dgm:cxn modelId="{6C3EAD87-5C88-4B53-A2EE-C336BE93BB30}" type="presOf" srcId="{74529B3D-62CD-4DD4-AA29-7024BA5259AF}" destId="{8C583129-A672-4779-AD0A-460625698FF2}" srcOrd="0" destOrd="2" presId="urn:microsoft.com/office/officeart/2005/8/layout/chevron2"/>
    <dgm:cxn modelId="{2EBC24C3-CB87-4C2B-A0DC-751AEF0F757B}" type="presOf" srcId="{4126AB1E-9657-4490-B09E-D0CAF31CD758}" destId="{53ACF6B0-2489-4F02-A817-B65E7BD03B85}" srcOrd="0" destOrd="0" presId="urn:microsoft.com/office/officeart/2005/8/layout/chevron2"/>
    <dgm:cxn modelId="{0D9FBD0B-E870-48A3-8A4C-C712590D3ED6}" type="presOf" srcId="{B34A4125-EB6D-4460-8C64-0A6FE66CBF5E}" destId="{6D35944D-3DD5-4BC6-AE7E-85ED4F1CF448}" srcOrd="0" destOrd="1" presId="urn:microsoft.com/office/officeart/2005/8/layout/chevron2"/>
    <dgm:cxn modelId="{2E6AEAE6-92FA-4D43-9124-6D82468AC5F2}" type="presParOf" srcId="{74074E8C-5831-4E8B-ABCA-9C5BF9CDB278}" destId="{7028D6D0-4757-4E92-B617-636624A5309D}" srcOrd="0" destOrd="0" presId="urn:microsoft.com/office/officeart/2005/8/layout/chevron2"/>
    <dgm:cxn modelId="{914E5AC9-E6A6-4534-9713-2CDBBF285BD7}" type="presParOf" srcId="{7028D6D0-4757-4E92-B617-636624A5309D}" destId="{53ACF6B0-2489-4F02-A817-B65E7BD03B85}" srcOrd="0" destOrd="0" presId="urn:microsoft.com/office/officeart/2005/8/layout/chevron2"/>
    <dgm:cxn modelId="{E3D504F4-BEE4-4BF2-A887-CAFAE1E9A389}" type="presParOf" srcId="{7028D6D0-4757-4E92-B617-636624A5309D}" destId="{6D35944D-3DD5-4BC6-AE7E-85ED4F1CF448}" srcOrd="1" destOrd="0" presId="urn:microsoft.com/office/officeart/2005/8/layout/chevron2"/>
    <dgm:cxn modelId="{69C199E7-88D5-47BC-8458-78EEC38E0A22}" type="presParOf" srcId="{74074E8C-5831-4E8B-ABCA-9C5BF9CDB278}" destId="{47592CAE-1FEF-4626-8755-EDD2889FBF23}" srcOrd="1" destOrd="0" presId="urn:microsoft.com/office/officeart/2005/8/layout/chevron2"/>
    <dgm:cxn modelId="{29CE8132-8FDF-45F3-A7BD-18144ED61DE3}" type="presParOf" srcId="{74074E8C-5831-4E8B-ABCA-9C5BF9CDB278}" destId="{E17B8C55-1693-488C-AFAA-3C16CA819F03}" srcOrd="2" destOrd="0" presId="urn:microsoft.com/office/officeart/2005/8/layout/chevron2"/>
    <dgm:cxn modelId="{8DDD6040-52FE-49C8-B9F1-3CF9A8DDA869}" type="presParOf" srcId="{E17B8C55-1693-488C-AFAA-3C16CA819F03}" destId="{B05E8ED1-8FDA-4FEF-BC0A-C2692F8DBF06}" srcOrd="0" destOrd="0" presId="urn:microsoft.com/office/officeart/2005/8/layout/chevron2"/>
    <dgm:cxn modelId="{94F57B79-D1F9-4AC3-824A-EEC59EE53BA6}" type="presParOf" srcId="{E17B8C55-1693-488C-AFAA-3C16CA819F03}" destId="{2A4283DA-C9AF-4068-BC67-23274B406DA3}" srcOrd="1" destOrd="0" presId="urn:microsoft.com/office/officeart/2005/8/layout/chevron2"/>
    <dgm:cxn modelId="{8E52ECAF-FF9B-46BA-B2BC-845F30E30BA1}" type="presParOf" srcId="{74074E8C-5831-4E8B-ABCA-9C5BF9CDB278}" destId="{44B27EF8-40FD-4031-A43F-DAD4EAEAD6B8}" srcOrd="3" destOrd="0" presId="urn:microsoft.com/office/officeart/2005/8/layout/chevron2"/>
    <dgm:cxn modelId="{2A331EC4-F5A7-4861-855B-0B9A8EAD9CE6}" type="presParOf" srcId="{74074E8C-5831-4E8B-ABCA-9C5BF9CDB278}" destId="{A8248419-B704-4571-AF25-B610C0A35D80}" srcOrd="4" destOrd="0" presId="urn:microsoft.com/office/officeart/2005/8/layout/chevron2"/>
    <dgm:cxn modelId="{AFF302E6-64AB-4CE0-BEB9-A6AD34CF771D}" type="presParOf" srcId="{A8248419-B704-4571-AF25-B610C0A35D80}" destId="{8CD5153B-884B-4286-9EC8-5BE9FBE87946}" srcOrd="0" destOrd="0" presId="urn:microsoft.com/office/officeart/2005/8/layout/chevron2"/>
    <dgm:cxn modelId="{8224C0C6-5026-4734-A343-8FE837040527}" type="presParOf" srcId="{A8248419-B704-4571-AF25-B610C0A35D80}" destId="{8C583129-A672-4779-AD0A-460625698F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45A21C-BADA-4CD8-9878-51446EE82A1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47313BD-E6E6-404A-9E9A-41F4C6304726}">
      <dgm:prSet phldrT="[Texto]" custT="1"/>
      <dgm:spPr/>
      <dgm:t>
        <a:bodyPr/>
        <a:lstStyle/>
        <a:p>
          <a:r>
            <a:rPr lang="es-ES" sz="2400" dirty="0" smtClean="0"/>
            <a:t>Fenilcetonuria, </a:t>
          </a:r>
          <a:r>
            <a:rPr lang="es-ES" sz="2400" dirty="0" err="1" smtClean="0"/>
            <a:t>Acidemiaisovalérica</a:t>
          </a:r>
          <a:r>
            <a:rPr lang="es-ES" sz="2400" dirty="0" smtClean="0"/>
            <a:t>, </a:t>
          </a:r>
          <a:r>
            <a:rPr lang="es-ES" sz="2400" dirty="0" err="1" smtClean="0"/>
            <a:t>Homocistinuria</a:t>
          </a:r>
          <a:r>
            <a:rPr lang="es-ES" sz="2400" dirty="0" smtClean="0"/>
            <a:t>, Trastorno del ciclo de la urea, </a:t>
          </a:r>
          <a:r>
            <a:rPr lang="es-ES" sz="2400" dirty="0" err="1" smtClean="0"/>
            <a:t>Deficit</a:t>
          </a:r>
          <a:r>
            <a:rPr lang="es-ES" sz="2400" dirty="0" smtClean="0"/>
            <a:t> congénito de </a:t>
          </a:r>
          <a:r>
            <a:rPr lang="es-ES" sz="2400" dirty="0" err="1" smtClean="0"/>
            <a:t>biotinasa</a:t>
          </a:r>
          <a:endParaRPr lang="es-ES" sz="2400" dirty="0"/>
        </a:p>
      </dgm:t>
    </dgm:pt>
    <dgm:pt modelId="{6F179668-D403-4F7C-93A2-BF12EBABCED1}" type="parTrans" cxnId="{5704EA75-5B82-40D0-9566-03E3BDE1D3C0}">
      <dgm:prSet/>
      <dgm:spPr/>
      <dgm:t>
        <a:bodyPr/>
        <a:lstStyle/>
        <a:p>
          <a:endParaRPr lang="es-ES"/>
        </a:p>
      </dgm:t>
    </dgm:pt>
    <dgm:pt modelId="{472EB814-B9FF-402B-A4AC-DE9B053AD4AF}" type="sibTrans" cxnId="{5704EA75-5B82-40D0-9566-03E3BDE1D3C0}">
      <dgm:prSet/>
      <dgm:spPr/>
      <dgm:t>
        <a:bodyPr/>
        <a:lstStyle/>
        <a:p>
          <a:endParaRPr lang="es-ES"/>
        </a:p>
      </dgm:t>
    </dgm:pt>
    <dgm:pt modelId="{C7A64FA3-37C7-4431-ADE6-939C1405274A}">
      <dgm:prSet phldrT="[Texto]" custT="1"/>
      <dgm:spPr>
        <a:noFill/>
      </dgm:spPr>
      <dgm:t>
        <a:bodyPr/>
        <a:lstStyle/>
        <a:p>
          <a:endParaRPr lang="es-ES" sz="2400" smtClean="0">
            <a:solidFill>
              <a:schemeClr val="tx1"/>
            </a:solidFill>
          </a:endParaRPr>
        </a:p>
        <a:p>
          <a:r>
            <a:rPr lang="es-ES" sz="2400" smtClean="0">
              <a:solidFill>
                <a:schemeClr val="tx1"/>
              </a:solidFill>
            </a:rPr>
            <a:t>Lípidos</a:t>
          </a:r>
          <a:endParaRPr lang="es-ES" sz="2400" dirty="0">
            <a:solidFill>
              <a:schemeClr val="tx1"/>
            </a:solidFill>
          </a:endParaRPr>
        </a:p>
      </dgm:t>
    </dgm:pt>
    <dgm:pt modelId="{0F11E49C-7CEF-4881-BD21-2E067EBE7514}" type="parTrans" cxnId="{3AF29AA3-C029-4816-8F53-67B95E7B5F4E}">
      <dgm:prSet/>
      <dgm:spPr/>
      <dgm:t>
        <a:bodyPr/>
        <a:lstStyle/>
        <a:p>
          <a:endParaRPr lang="es-ES"/>
        </a:p>
      </dgm:t>
    </dgm:pt>
    <dgm:pt modelId="{BD06601F-DCD4-4ECB-9174-023D17D81C43}" type="sibTrans" cxnId="{3AF29AA3-C029-4816-8F53-67B95E7B5F4E}">
      <dgm:prSet/>
      <dgm:spPr/>
      <dgm:t>
        <a:bodyPr/>
        <a:lstStyle/>
        <a:p>
          <a:endParaRPr lang="es-ES"/>
        </a:p>
      </dgm:t>
    </dgm:pt>
    <dgm:pt modelId="{3B296454-6957-4393-A52E-7F0D2AB43DAC}">
      <dgm:prSet phldrT="[Texto]" custT="1"/>
      <dgm:spPr/>
      <dgm:t>
        <a:bodyPr/>
        <a:lstStyle/>
        <a:p>
          <a:r>
            <a:rPr lang="es-ES" sz="2400" b="0" dirty="0" smtClean="0"/>
            <a:t>Síndrome de Smith-</a:t>
          </a:r>
          <a:r>
            <a:rPr lang="es-ES" sz="2400" b="0" dirty="0" err="1" smtClean="0"/>
            <a:t>Lemli</a:t>
          </a:r>
          <a:r>
            <a:rPr lang="es-ES" sz="2400" b="0" dirty="0" smtClean="0"/>
            <a:t>-</a:t>
          </a:r>
          <a:r>
            <a:rPr lang="es-ES" sz="2400" b="0" dirty="0" err="1" smtClean="0"/>
            <a:t>Opitz</a:t>
          </a:r>
          <a:r>
            <a:rPr lang="es-ES" sz="2400" b="0" dirty="0" smtClean="0"/>
            <a:t> (SLO)</a:t>
          </a:r>
          <a:endParaRPr lang="es-ES" sz="2400" b="0" dirty="0"/>
        </a:p>
      </dgm:t>
    </dgm:pt>
    <dgm:pt modelId="{658206CB-EACD-479B-BBCE-AB83BF8C20FE}" type="parTrans" cxnId="{9917844E-25E8-476E-AE59-7D8810AE281D}">
      <dgm:prSet/>
      <dgm:spPr/>
      <dgm:t>
        <a:bodyPr/>
        <a:lstStyle/>
        <a:p>
          <a:endParaRPr lang="es-ES"/>
        </a:p>
      </dgm:t>
    </dgm:pt>
    <dgm:pt modelId="{39DC803C-86E8-43F1-8FC3-34F60467CF4F}" type="sibTrans" cxnId="{9917844E-25E8-476E-AE59-7D8810AE281D}">
      <dgm:prSet/>
      <dgm:spPr/>
      <dgm:t>
        <a:bodyPr/>
        <a:lstStyle/>
        <a:p>
          <a:endParaRPr lang="es-ES"/>
        </a:p>
      </dgm:t>
    </dgm:pt>
    <dgm:pt modelId="{B26C3E0F-91F6-458D-8312-4538E5112E06}">
      <dgm:prSet phldrT="[Texto]" custT="1"/>
      <dgm:spPr>
        <a:noFill/>
      </dgm:spPr>
      <dgm:t>
        <a:bodyPr/>
        <a:lstStyle/>
        <a:p>
          <a:endParaRPr lang="es-ES" sz="2000" b="1" dirty="0" smtClean="0">
            <a:solidFill>
              <a:schemeClr val="tx1"/>
            </a:solidFill>
          </a:endParaRPr>
        </a:p>
        <a:p>
          <a:r>
            <a:rPr lang="es-ES" sz="2000" b="1" dirty="0" smtClean="0">
              <a:solidFill>
                <a:schemeClr val="tx1"/>
              </a:solidFill>
            </a:rPr>
            <a:t>Carbohidratos</a:t>
          </a:r>
        </a:p>
        <a:p>
          <a:endParaRPr lang="es-ES" sz="2000" b="1" dirty="0">
            <a:solidFill>
              <a:schemeClr val="tx1"/>
            </a:solidFill>
          </a:endParaRPr>
        </a:p>
      </dgm:t>
    </dgm:pt>
    <dgm:pt modelId="{91E64A77-B847-4A12-B920-E3C4BFC0202B}" type="parTrans" cxnId="{E07EB273-8996-4AD3-91EB-46570341BDFD}">
      <dgm:prSet/>
      <dgm:spPr/>
      <dgm:t>
        <a:bodyPr/>
        <a:lstStyle/>
        <a:p>
          <a:endParaRPr lang="es-ES"/>
        </a:p>
      </dgm:t>
    </dgm:pt>
    <dgm:pt modelId="{DB9AEE9C-DBFD-4D72-B925-FB396E24B22A}" type="sibTrans" cxnId="{E07EB273-8996-4AD3-91EB-46570341BDFD}">
      <dgm:prSet/>
      <dgm:spPr/>
      <dgm:t>
        <a:bodyPr/>
        <a:lstStyle/>
        <a:p>
          <a:endParaRPr lang="es-ES"/>
        </a:p>
      </dgm:t>
    </dgm:pt>
    <dgm:pt modelId="{B3A7D039-732F-4C3A-B079-D8D430F5982C}">
      <dgm:prSet phldrT="[Texto]" custT="1"/>
      <dgm:spPr/>
      <dgm:t>
        <a:bodyPr/>
        <a:lstStyle/>
        <a:p>
          <a:r>
            <a:rPr lang="es-ES" sz="2400" strike="noStrike" dirty="0" smtClean="0"/>
            <a:t>Galactosemia</a:t>
          </a:r>
          <a:endParaRPr lang="es-ES" sz="2400" strike="noStrike" dirty="0"/>
        </a:p>
      </dgm:t>
    </dgm:pt>
    <dgm:pt modelId="{1AB560F2-045C-4E6C-89BD-CDADB4181841}" type="parTrans" cxnId="{F0FE54E6-1557-4B26-B5E7-8DC5F1166F4A}">
      <dgm:prSet/>
      <dgm:spPr/>
      <dgm:t>
        <a:bodyPr/>
        <a:lstStyle/>
        <a:p>
          <a:endParaRPr lang="es-ES"/>
        </a:p>
      </dgm:t>
    </dgm:pt>
    <dgm:pt modelId="{0491C322-9EE5-466F-A231-DA567338D13A}" type="sibTrans" cxnId="{F0FE54E6-1557-4B26-B5E7-8DC5F1166F4A}">
      <dgm:prSet/>
      <dgm:spPr/>
      <dgm:t>
        <a:bodyPr/>
        <a:lstStyle/>
        <a:p>
          <a:endParaRPr lang="es-ES"/>
        </a:p>
      </dgm:t>
    </dgm:pt>
    <dgm:pt modelId="{4126AB1E-9657-4490-B09E-D0CAF31CD758}">
      <dgm:prSet phldrT="[Texto]" custT="1"/>
      <dgm:spPr>
        <a:noFill/>
      </dgm:spPr>
      <dgm:t>
        <a:bodyPr/>
        <a:lstStyle/>
        <a:p>
          <a:endParaRPr lang="es-ES" sz="2000" b="1" smtClean="0">
            <a:solidFill>
              <a:schemeClr val="tx1"/>
            </a:solidFill>
          </a:endParaRPr>
        </a:p>
        <a:p>
          <a:r>
            <a:rPr lang="es-ES" sz="2000" b="1" smtClean="0">
              <a:solidFill>
                <a:schemeClr val="tx1"/>
              </a:solidFill>
            </a:rPr>
            <a:t>Aminoácidos</a:t>
          </a:r>
          <a:endParaRPr lang="es-ES" sz="2000" b="1" dirty="0" smtClean="0">
            <a:solidFill>
              <a:schemeClr val="tx1"/>
            </a:solidFill>
          </a:endParaRPr>
        </a:p>
      </dgm:t>
    </dgm:pt>
    <dgm:pt modelId="{AAE218C9-4ADD-4F17-8AC3-E18D2C85B581}" type="sibTrans" cxnId="{FA889A88-2FD2-44D9-9C79-87C4EA049EFF}">
      <dgm:prSet/>
      <dgm:spPr/>
      <dgm:t>
        <a:bodyPr/>
        <a:lstStyle/>
        <a:p>
          <a:endParaRPr lang="es-ES"/>
        </a:p>
      </dgm:t>
    </dgm:pt>
    <dgm:pt modelId="{690EBFD5-A819-4DC0-9C84-C5C6296AE237}" type="parTrans" cxnId="{FA889A88-2FD2-44D9-9C79-87C4EA049EFF}">
      <dgm:prSet/>
      <dgm:spPr/>
      <dgm:t>
        <a:bodyPr/>
        <a:lstStyle/>
        <a:p>
          <a:endParaRPr lang="es-ES"/>
        </a:p>
      </dgm:t>
    </dgm:pt>
    <dgm:pt modelId="{74074E8C-5831-4E8B-ABCA-9C5BF9CDB278}" type="pres">
      <dgm:prSet presAssocID="{FA45A21C-BADA-4CD8-9878-51446EE82A1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028D6D0-4757-4E92-B617-636624A5309D}" type="pres">
      <dgm:prSet presAssocID="{4126AB1E-9657-4490-B09E-D0CAF31CD758}" presName="composite" presStyleCnt="0"/>
      <dgm:spPr/>
    </dgm:pt>
    <dgm:pt modelId="{53ACF6B0-2489-4F02-A817-B65E7BD03B85}" type="pres">
      <dgm:prSet presAssocID="{4126AB1E-9657-4490-B09E-D0CAF31CD758}" presName="parentText" presStyleLbl="alignNode1" presStyleIdx="0" presStyleCnt="3" custScaleX="18408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35944D-3DD5-4BC6-AE7E-85ED4F1CF448}" type="pres">
      <dgm:prSet presAssocID="{4126AB1E-9657-4490-B09E-D0CAF31CD758}" presName="descendantText" presStyleLbl="alignAcc1" presStyleIdx="0" presStyleCnt="3" custScaleX="81148" custLinFactNeighborX="1171" custLinFactNeighborY="57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7592CAE-1FEF-4626-8755-EDD2889FBF23}" type="pres">
      <dgm:prSet presAssocID="{AAE218C9-4ADD-4F17-8AC3-E18D2C85B581}" presName="sp" presStyleCnt="0"/>
      <dgm:spPr/>
    </dgm:pt>
    <dgm:pt modelId="{E17B8C55-1693-488C-AFAA-3C16CA819F03}" type="pres">
      <dgm:prSet presAssocID="{C7A64FA3-37C7-4431-ADE6-939C1405274A}" presName="composite" presStyleCnt="0"/>
      <dgm:spPr/>
    </dgm:pt>
    <dgm:pt modelId="{B05E8ED1-8FDA-4FEF-BC0A-C2692F8DBF06}" type="pres">
      <dgm:prSet presAssocID="{C7A64FA3-37C7-4431-ADE6-939C1405274A}" presName="parentText" presStyleLbl="alignNode1" presStyleIdx="1" presStyleCnt="3" custScaleX="18261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4283DA-C9AF-4068-BC67-23274B406DA3}" type="pres">
      <dgm:prSet presAssocID="{C7A64FA3-37C7-4431-ADE6-939C1405274A}" presName="descendantText" presStyleLbl="alignAcc1" presStyleIdx="1" presStyleCnt="3" custScaleX="83016" custScaleY="78582" custLinFactNeighborX="61" custLinFactNeighborY="-16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B27EF8-40FD-4031-A43F-DAD4EAEAD6B8}" type="pres">
      <dgm:prSet presAssocID="{BD06601F-DCD4-4ECB-9174-023D17D81C43}" presName="sp" presStyleCnt="0"/>
      <dgm:spPr/>
    </dgm:pt>
    <dgm:pt modelId="{A8248419-B704-4571-AF25-B610C0A35D80}" type="pres">
      <dgm:prSet presAssocID="{B26C3E0F-91F6-458D-8312-4538E5112E06}" presName="composite" presStyleCnt="0"/>
      <dgm:spPr/>
    </dgm:pt>
    <dgm:pt modelId="{8CD5153B-884B-4286-9EC8-5BE9FBE87946}" type="pres">
      <dgm:prSet presAssocID="{B26C3E0F-91F6-458D-8312-4538E5112E06}" presName="parentText" presStyleLbl="alignNode1" presStyleIdx="2" presStyleCnt="3" custScaleX="16211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C583129-A672-4779-AD0A-460625698FF2}" type="pres">
      <dgm:prSet presAssocID="{B26C3E0F-91F6-458D-8312-4538E5112E06}" presName="descendantText" presStyleLbl="alignAcc1" presStyleIdx="2" presStyleCnt="3" custScaleX="88494" custScaleY="80840" custLinFactNeighborX="674" custLinFactNeighborY="-1021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08D322D-F775-4CEE-A206-BC3E6D15EB59}" type="presOf" srcId="{3B296454-6957-4393-A52E-7F0D2AB43DAC}" destId="{2A4283DA-C9AF-4068-BC67-23274B406DA3}" srcOrd="0" destOrd="0" presId="urn:microsoft.com/office/officeart/2005/8/layout/chevron2"/>
    <dgm:cxn modelId="{5704EA75-5B82-40D0-9566-03E3BDE1D3C0}" srcId="{4126AB1E-9657-4490-B09E-D0CAF31CD758}" destId="{547313BD-E6E6-404A-9E9A-41F4C6304726}" srcOrd="0" destOrd="0" parTransId="{6F179668-D403-4F7C-93A2-BF12EBABCED1}" sibTransId="{472EB814-B9FF-402B-A4AC-DE9B053AD4AF}"/>
    <dgm:cxn modelId="{FA889A88-2FD2-44D9-9C79-87C4EA049EFF}" srcId="{FA45A21C-BADA-4CD8-9878-51446EE82A1C}" destId="{4126AB1E-9657-4490-B09E-D0CAF31CD758}" srcOrd="0" destOrd="0" parTransId="{690EBFD5-A819-4DC0-9C84-C5C6296AE237}" sibTransId="{AAE218C9-4ADD-4F17-8AC3-E18D2C85B581}"/>
    <dgm:cxn modelId="{9917844E-25E8-476E-AE59-7D8810AE281D}" srcId="{C7A64FA3-37C7-4431-ADE6-939C1405274A}" destId="{3B296454-6957-4393-A52E-7F0D2AB43DAC}" srcOrd="0" destOrd="0" parTransId="{658206CB-EACD-479B-BBCE-AB83BF8C20FE}" sibTransId="{39DC803C-86E8-43F1-8FC3-34F60467CF4F}"/>
    <dgm:cxn modelId="{0F8C6F8D-47A0-4BFC-88ED-42367E5BDD0E}" type="presOf" srcId="{FA45A21C-BADA-4CD8-9878-51446EE82A1C}" destId="{74074E8C-5831-4E8B-ABCA-9C5BF9CDB278}" srcOrd="0" destOrd="0" presId="urn:microsoft.com/office/officeart/2005/8/layout/chevron2"/>
    <dgm:cxn modelId="{3AF29AA3-C029-4816-8F53-67B95E7B5F4E}" srcId="{FA45A21C-BADA-4CD8-9878-51446EE82A1C}" destId="{C7A64FA3-37C7-4431-ADE6-939C1405274A}" srcOrd="1" destOrd="0" parTransId="{0F11E49C-7CEF-4881-BD21-2E067EBE7514}" sibTransId="{BD06601F-DCD4-4ECB-9174-023D17D81C43}"/>
    <dgm:cxn modelId="{2B7E8956-6D43-464D-A39C-3A74A00CEF64}" type="presOf" srcId="{B3A7D039-732F-4C3A-B079-D8D430F5982C}" destId="{8C583129-A672-4779-AD0A-460625698FF2}" srcOrd="0" destOrd="0" presId="urn:microsoft.com/office/officeart/2005/8/layout/chevron2"/>
    <dgm:cxn modelId="{18973205-7015-48AF-B72E-A42FCC421711}" type="presOf" srcId="{4126AB1E-9657-4490-B09E-D0CAF31CD758}" destId="{53ACF6B0-2489-4F02-A817-B65E7BD03B85}" srcOrd="0" destOrd="0" presId="urn:microsoft.com/office/officeart/2005/8/layout/chevron2"/>
    <dgm:cxn modelId="{77D6D4C2-28A0-4544-A78C-574EE8193CCF}" type="presOf" srcId="{C7A64FA3-37C7-4431-ADE6-939C1405274A}" destId="{B05E8ED1-8FDA-4FEF-BC0A-C2692F8DBF06}" srcOrd="0" destOrd="0" presId="urn:microsoft.com/office/officeart/2005/8/layout/chevron2"/>
    <dgm:cxn modelId="{F0FE54E6-1557-4B26-B5E7-8DC5F1166F4A}" srcId="{B26C3E0F-91F6-458D-8312-4538E5112E06}" destId="{B3A7D039-732F-4C3A-B079-D8D430F5982C}" srcOrd="0" destOrd="0" parTransId="{1AB560F2-045C-4E6C-89BD-CDADB4181841}" sibTransId="{0491C322-9EE5-466F-A231-DA567338D13A}"/>
    <dgm:cxn modelId="{E07EB273-8996-4AD3-91EB-46570341BDFD}" srcId="{FA45A21C-BADA-4CD8-9878-51446EE82A1C}" destId="{B26C3E0F-91F6-458D-8312-4538E5112E06}" srcOrd="2" destOrd="0" parTransId="{91E64A77-B847-4A12-B920-E3C4BFC0202B}" sibTransId="{DB9AEE9C-DBFD-4D72-B925-FB396E24B22A}"/>
    <dgm:cxn modelId="{F9788C31-846C-4452-A8F8-B612AEB60A67}" type="presOf" srcId="{547313BD-E6E6-404A-9E9A-41F4C6304726}" destId="{6D35944D-3DD5-4BC6-AE7E-85ED4F1CF448}" srcOrd="0" destOrd="0" presId="urn:microsoft.com/office/officeart/2005/8/layout/chevron2"/>
    <dgm:cxn modelId="{4654D98A-F1D1-4709-A590-431EC0EC1E8D}" type="presOf" srcId="{B26C3E0F-91F6-458D-8312-4538E5112E06}" destId="{8CD5153B-884B-4286-9EC8-5BE9FBE87946}" srcOrd="0" destOrd="0" presId="urn:microsoft.com/office/officeart/2005/8/layout/chevron2"/>
    <dgm:cxn modelId="{18AC8C51-12C0-462E-9F39-8FB5E75703B2}" type="presParOf" srcId="{74074E8C-5831-4E8B-ABCA-9C5BF9CDB278}" destId="{7028D6D0-4757-4E92-B617-636624A5309D}" srcOrd="0" destOrd="0" presId="urn:microsoft.com/office/officeart/2005/8/layout/chevron2"/>
    <dgm:cxn modelId="{409E5079-ECC9-4848-8E92-D874CEB0C082}" type="presParOf" srcId="{7028D6D0-4757-4E92-B617-636624A5309D}" destId="{53ACF6B0-2489-4F02-A817-B65E7BD03B85}" srcOrd="0" destOrd="0" presId="urn:microsoft.com/office/officeart/2005/8/layout/chevron2"/>
    <dgm:cxn modelId="{B66309B8-3DE8-49DF-8757-4865E2BED90A}" type="presParOf" srcId="{7028D6D0-4757-4E92-B617-636624A5309D}" destId="{6D35944D-3DD5-4BC6-AE7E-85ED4F1CF448}" srcOrd="1" destOrd="0" presId="urn:microsoft.com/office/officeart/2005/8/layout/chevron2"/>
    <dgm:cxn modelId="{A4CB0C36-D33C-4017-A76A-4B3330A85569}" type="presParOf" srcId="{74074E8C-5831-4E8B-ABCA-9C5BF9CDB278}" destId="{47592CAE-1FEF-4626-8755-EDD2889FBF23}" srcOrd="1" destOrd="0" presId="urn:microsoft.com/office/officeart/2005/8/layout/chevron2"/>
    <dgm:cxn modelId="{599A432C-8476-44F9-8C22-B7AC0071E27D}" type="presParOf" srcId="{74074E8C-5831-4E8B-ABCA-9C5BF9CDB278}" destId="{E17B8C55-1693-488C-AFAA-3C16CA819F03}" srcOrd="2" destOrd="0" presId="urn:microsoft.com/office/officeart/2005/8/layout/chevron2"/>
    <dgm:cxn modelId="{544EF979-62DA-4D5F-84BB-CC8BFD25F6FF}" type="presParOf" srcId="{E17B8C55-1693-488C-AFAA-3C16CA819F03}" destId="{B05E8ED1-8FDA-4FEF-BC0A-C2692F8DBF06}" srcOrd="0" destOrd="0" presId="urn:microsoft.com/office/officeart/2005/8/layout/chevron2"/>
    <dgm:cxn modelId="{02DC4ED2-1921-4C60-B960-DC0CF33F9C89}" type="presParOf" srcId="{E17B8C55-1693-488C-AFAA-3C16CA819F03}" destId="{2A4283DA-C9AF-4068-BC67-23274B406DA3}" srcOrd="1" destOrd="0" presId="urn:microsoft.com/office/officeart/2005/8/layout/chevron2"/>
    <dgm:cxn modelId="{5A86742F-B4D7-4B67-81F0-42D8D51A1BC5}" type="presParOf" srcId="{74074E8C-5831-4E8B-ABCA-9C5BF9CDB278}" destId="{44B27EF8-40FD-4031-A43F-DAD4EAEAD6B8}" srcOrd="3" destOrd="0" presId="urn:microsoft.com/office/officeart/2005/8/layout/chevron2"/>
    <dgm:cxn modelId="{D699A9A3-CB0D-4AD0-9E5C-1FD2845B6212}" type="presParOf" srcId="{74074E8C-5831-4E8B-ABCA-9C5BF9CDB278}" destId="{A8248419-B704-4571-AF25-B610C0A35D80}" srcOrd="4" destOrd="0" presId="urn:microsoft.com/office/officeart/2005/8/layout/chevron2"/>
    <dgm:cxn modelId="{B030F0AC-7874-4B77-9707-286E1B5EBF73}" type="presParOf" srcId="{A8248419-B704-4571-AF25-B610C0A35D80}" destId="{8CD5153B-884B-4286-9EC8-5BE9FBE87946}" srcOrd="0" destOrd="0" presId="urn:microsoft.com/office/officeart/2005/8/layout/chevron2"/>
    <dgm:cxn modelId="{D88386B1-7786-4B36-AF00-E4FF248A256A}" type="presParOf" srcId="{A8248419-B704-4571-AF25-B610C0A35D80}" destId="{8C583129-A672-4779-AD0A-460625698FF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A949C-7278-4A2C-805F-321C16A8F8C3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90B2E-47D5-4110-B344-1D7FA42597E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361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B2E-47D5-4110-B344-1D7FA42597E9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04036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dirty="0" smtClean="0"/>
          </a:p>
        </p:txBody>
      </p:sp>
      <p:sp>
        <p:nvSpPr>
          <p:cNvPr id="104866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4353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66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1048667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5737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B2E-47D5-4110-B344-1D7FA42597E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03516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2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48683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3034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7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48678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880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B2E-47D5-4110-B344-1D7FA42597E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702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5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4868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401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B2E-47D5-4110-B344-1D7FA42597E9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3654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6916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B2E-47D5-4110-B344-1D7FA42597E9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1809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dirty="0" smtClean="0"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277E8C-FE84-49AD-8182-1007144395F5}" type="slidenum">
              <a:rPr lang="es-ES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726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88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1048689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939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97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48698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575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05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048606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400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990B2E-47D5-4110-B344-1D7FA42597E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534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30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baseline="0" dirty="0" smtClean="0"/>
              <a:t>
</a:t>
            </a:r>
          </a:p>
        </p:txBody>
      </p:sp>
      <p:sp>
        <p:nvSpPr>
          <p:cNvPr id="1048631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9363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104864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3907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4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 smtClean="0"/>
          </a:p>
        </p:txBody>
      </p:sp>
      <p:sp>
        <p:nvSpPr>
          <p:cNvPr id="104864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8210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59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278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8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48659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2B35A6-24A0-414E-8D62-026FDA6EEAC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640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22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57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146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5632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565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9065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589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486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78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669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0486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7176E-C6EE-804C-BBE5-4ABE96BF316B}" type="datetimeFigureOut">
              <a:rPr lang="es-ES" smtClean="0"/>
              <a:t>27/10/2020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68F16-7DA9-2A47-9EBC-F06B1A0D272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698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marthabeatrizperezsantana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="" xmlns:a16="http://schemas.microsoft.com/office/drawing/2014/main" id="{E97C9601-988D-0942-B928-7DA9D6846A41}"/>
              </a:ext>
            </a:extLst>
          </p:cNvPr>
          <p:cNvSpPr/>
          <p:nvPr/>
        </p:nvSpPr>
        <p:spPr>
          <a:xfrm>
            <a:off x="3294743" y="232229"/>
            <a:ext cx="6545943" cy="348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="" xmlns:a16="http://schemas.microsoft.com/office/drawing/2014/main" id="{2C4E6744-745F-7341-998B-4E49BADEE89E}"/>
              </a:ext>
            </a:extLst>
          </p:cNvPr>
          <p:cNvSpPr/>
          <p:nvPr/>
        </p:nvSpPr>
        <p:spPr>
          <a:xfrm>
            <a:off x="8897256" y="5791200"/>
            <a:ext cx="2873829" cy="6095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7" name="Text Box 3">
            <a:extLst>
              <a:ext uri="{FF2B5EF4-FFF2-40B4-BE49-F238E27FC236}">
                <a16:creationId xmlns="" xmlns:a16="http://schemas.microsoft.com/office/drawing/2014/main" id="{7B8CB9E0-B6F3-3E44-9A0F-D9EBD8305F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1857375"/>
            <a:ext cx="8976320" cy="19205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MX" sz="4400" dirty="0">
                <a:solidFill>
                  <a:schemeClr val="accent2"/>
                </a:solidFill>
                <a:latin typeface="Bebas Neue" panose="020B0000000000000000" pitchFamily="34" charset="0"/>
              </a:rPr>
              <a:t>Curso Virtual de Actualización </a:t>
            </a:r>
          </a:p>
          <a:p>
            <a:pPr algn="ctr">
              <a:lnSpc>
                <a:spcPct val="90000"/>
              </a:lnSpc>
            </a:pPr>
            <a:r>
              <a:rPr lang="es-MX" sz="4400" dirty="0">
                <a:solidFill>
                  <a:schemeClr val="accent2"/>
                </a:solidFill>
                <a:latin typeface="Bebas Neue" panose="020B0000000000000000" pitchFamily="34" charset="0"/>
              </a:rPr>
              <a:t>en Nutrición Clínica </a:t>
            </a:r>
          </a:p>
          <a:p>
            <a:pPr algn="ctr">
              <a:lnSpc>
                <a:spcPct val="90000"/>
              </a:lnSpc>
            </a:pPr>
            <a:r>
              <a:rPr lang="es-MX" sz="4400" dirty="0">
                <a:solidFill>
                  <a:schemeClr val="accent2"/>
                </a:solidFill>
                <a:latin typeface="Bebas Neue" panose="020B0000000000000000" pitchFamily="34" charset="0"/>
              </a:rPr>
              <a:t>Basada en la Evidencia</a:t>
            </a:r>
            <a:endParaRPr lang="es-ES" sz="13800" b="1" dirty="0">
              <a:solidFill>
                <a:schemeClr val="accent2"/>
              </a:solidFill>
              <a:effectLst>
                <a:outerShdw blurRad="38100" dist="88900" dir="2700000" algn="tl">
                  <a:schemeClr val="tx2">
                    <a:alpha val="50000"/>
                  </a:schemeClr>
                </a:outerShdw>
              </a:effectLst>
              <a:latin typeface="Bebas Neue" panose="020B0000000000000000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="" xmlns:a16="http://schemas.microsoft.com/office/drawing/2014/main" id="{455B3044-7643-DD42-8D15-A8828C73F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5680" y="3745293"/>
            <a:ext cx="8976319" cy="33855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  <a:latin typeface="Tahoma" pitchFamily="34" charset="0"/>
              </a:rPr>
              <a:t>Organizado por: Comité de Nutricionistas de FELANPE</a:t>
            </a:r>
          </a:p>
        </p:txBody>
      </p:sp>
      <p:pic>
        <p:nvPicPr>
          <p:cNvPr id="9" name="Imagen 8" descr="Captura de pantalla de un video juego&#10;&#10;Descripción generada automáticamente">
            <a:extLst>
              <a:ext uri="{FF2B5EF4-FFF2-40B4-BE49-F238E27FC236}">
                <a16:creationId xmlns="" xmlns:a16="http://schemas.microsoft.com/office/drawing/2014/main" id="{2FF06B75-62B3-0545-9930-0ED10EEB76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131" y="1001432"/>
            <a:ext cx="3379011" cy="730597"/>
          </a:xfrm>
          <a:prstGeom prst="rect">
            <a:avLst/>
          </a:prstGeom>
        </p:spPr>
      </p:pic>
      <p:sp>
        <p:nvSpPr>
          <p:cNvPr id="10" name="Text Box 4">
            <a:extLst>
              <a:ext uri="{FF2B5EF4-FFF2-40B4-BE49-F238E27FC236}">
                <a16:creationId xmlns="" xmlns:a16="http://schemas.microsoft.com/office/drawing/2014/main" id="{95B85363-3939-6B49-A183-EB10EEF60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4743" y="4154030"/>
            <a:ext cx="8976320" cy="224676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s-ES" sz="2800" b="1" dirty="0" err="1" smtClean="0"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  <a:latin typeface="Tahoma" pitchFamily="34" charset="0"/>
              </a:rPr>
              <a:t>MSc</a:t>
            </a:r>
            <a:r>
              <a:rPr lang="es-ES" sz="2800" b="1" dirty="0" smtClean="0"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  <a:latin typeface="Tahoma" pitchFamily="34" charset="0"/>
              </a:rPr>
              <a:t>. Martha Beatriz Pérez Santana</a:t>
            </a:r>
            <a:endParaRPr lang="es-ES" sz="2800" b="1" dirty="0">
              <a:effectLst>
                <a:outerShdw blurRad="38100" dist="38100" dir="2700000" algn="tl">
                  <a:schemeClr val="bg1">
                    <a:lumMod val="65000"/>
                  </a:schemeClr>
                </a:outerShdw>
              </a:effectLst>
              <a:latin typeface="Tahoma" pitchFamily="34" charset="0"/>
            </a:endParaRPr>
          </a:p>
          <a:p>
            <a:pPr algn="ctr"/>
            <a:r>
              <a:rPr lang="es-ES" sz="2800" b="1" dirty="0" smtClean="0"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  <a:latin typeface="Tahoma" pitchFamily="34" charset="0"/>
              </a:rPr>
              <a:t>Nutrición en el paciente pediátrico con problemas neurológicos.</a:t>
            </a:r>
            <a:endParaRPr lang="es-ES" sz="2800" b="1" dirty="0">
              <a:effectLst>
                <a:outerShdw blurRad="38100" dist="38100" dir="2700000" algn="tl">
                  <a:schemeClr val="bg1">
                    <a:lumMod val="65000"/>
                  </a:schemeClr>
                </a:outerShdw>
              </a:effectLst>
              <a:latin typeface="Tahoma" pitchFamily="34" charset="0"/>
            </a:endParaRPr>
          </a:p>
          <a:p>
            <a:pPr algn="ctr"/>
            <a:r>
              <a:rPr lang="es-ES" sz="2800" b="1" dirty="0"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  <a:latin typeface="Tahoma" pitchFamily="34" charset="0"/>
              </a:rPr>
              <a:t>Sociedad </a:t>
            </a:r>
            <a:r>
              <a:rPr lang="es-ES" sz="2800" b="1" dirty="0" smtClean="0">
                <a:effectLst>
                  <a:outerShdw blurRad="38100" dist="38100" dir="2700000" algn="tl">
                    <a:schemeClr val="bg1">
                      <a:lumMod val="65000"/>
                    </a:schemeClr>
                  </a:outerShdw>
                </a:effectLst>
                <a:latin typeface="Tahoma" pitchFamily="34" charset="0"/>
              </a:rPr>
              <a:t>Cubana de Nutrición Clínica y Metabolismo</a:t>
            </a:r>
            <a:endParaRPr lang="es-ES" sz="2800" b="1" dirty="0">
              <a:effectLst>
                <a:outerShdw blurRad="38100" dist="38100" dir="2700000" algn="tl">
                  <a:schemeClr val="bg1">
                    <a:lumMod val="65000"/>
                  </a:schemeClr>
                </a:outerShdw>
              </a:effectLst>
              <a:latin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61" y="580571"/>
            <a:ext cx="2825318" cy="260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1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4 CuadroTexto"/>
          <p:cNvSpPr txBox="1"/>
          <p:nvPr/>
        </p:nvSpPr>
        <p:spPr>
          <a:xfrm>
            <a:off x="3840480" y="1060675"/>
            <a:ext cx="75567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x-none" sz="2800" b="1" dirty="0" smtClean="0"/>
              <a:t> EIM: </a:t>
            </a:r>
            <a:r>
              <a:rPr lang="es-ES" sz="2800" b="1" dirty="0" smtClean="0"/>
              <a:t>OBJETIVO DEL LA TERAPIA NUTRICIONAL</a:t>
            </a:r>
            <a:endParaRPr lang="es-ES" sz="2800" b="1" dirty="0">
              <a:latin typeface="+mj-lt"/>
            </a:endParaRPr>
          </a:p>
        </p:txBody>
      </p:sp>
      <p:sp>
        <p:nvSpPr>
          <p:cNvPr id="1048661" name="7 Rectángulo"/>
          <p:cNvSpPr/>
          <p:nvPr/>
        </p:nvSpPr>
        <p:spPr>
          <a:xfrm>
            <a:off x="1061358" y="1791068"/>
            <a:ext cx="1066891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endParaRPr lang="es-E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Restricción de sustrato acumulado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Suplementación del sustrato final en déficit, estimulación de vías alternativas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Tratar de disminuir el </a:t>
            </a:r>
            <a:r>
              <a:rPr lang="es-ES" sz="2400" dirty="0" err="1" smtClean="0"/>
              <a:t>metabólito</a:t>
            </a:r>
            <a:r>
              <a:rPr lang="es-ES" sz="2400" dirty="0" smtClean="0"/>
              <a:t> tóxico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x-none" sz="2400" dirty="0" smtClean="0"/>
              <a:t>Las </a:t>
            </a:r>
            <a:r>
              <a:rPr lang="en-US" altLang="x-none" sz="2400" dirty="0" err="1" smtClean="0"/>
              <a:t>Recomendaciones</a:t>
            </a:r>
            <a:r>
              <a:rPr lang="en-US" altLang="x-none" sz="2400" dirty="0" smtClean="0"/>
              <a:t> de </a:t>
            </a:r>
            <a:r>
              <a:rPr lang="en-US" altLang="x-none" sz="2400" dirty="0" err="1" smtClean="0"/>
              <a:t>energía</a:t>
            </a:r>
            <a:r>
              <a:rPr lang="en-US" altLang="x-none" sz="2400" dirty="0" smtClean="0"/>
              <a:t>  son </a:t>
            </a:r>
            <a:r>
              <a:rPr lang="en-US" altLang="x-none" sz="2400" dirty="0" err="1" smtClean="0"/>
              <a:t>iguales</a:t>
            </a:r>
            <a:r>
              <a:rPr lang="en-US" altLang="x-none" sz="2400" dirty="0" smtClean="0"/>
              <a:t> a </a:t>
            </a:r>
            <a:r>
              <a:rPr lang="en-US" altLang="x-none" sz="2400" dirty="0" err="1" smtClean="0"/>
              <a:t>las</a:t>
            </a:r>
            <a:r>
              <a:rPr lang="en-US" altLang="x-none" sz="2400" dirty="0" smtClean="0"/>
              <a:t> de un </a:t>
            </a:r>
            <a:r>
              <a:rPr lang="en-US" altLang="x-none" sz="2400" dirty="0" err="1" smtClean="0"/>
              <a:t>ni</a:t>
            </a:r>
            <a:r>
              <a:rPr lang="x-none" altLang="x-none" sz="2400" dirty="0" smtClean="0"/>
              <a:t>ñ</a:t>
            </a:r>
            <a:r>
              <a:rPr lang="en-US" altLang="x-none" sz="2400" dirty="0" smtClean="0"/>
              <a:t>o sin </a:t>
            </a:r>
            <a:r>
              <a:rPr lang="en-US" altLang="x-none" sz="2400" dirty="0" err="1" smtClean="0"/>
              <a:t>enfermedad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metab</a:t>
            </a:r>
            <a:r>
              <a:rPr lang="x-none" altLang="x-none" sz="2400" dirty="0" smtClean="0"/>
              <a:t>ólic</a:t>
            </a:r>
            <a:r>
              <a:rPr lang="es-ES" altLang="x-none" sz="2400" dirty="0" smtClean="0"/>
              <a:t>a</a:t>
            </a:r>
            <a:endParaRPr lang="zh-CN" altLang="en-US" sz="2400" dirty="0" smtClean="0"/>
          </a:p>
          <a:p>
            <a:pPr marL="457200" indent="-457200">
              <a:buFont typeface="+mj-lt"/>
              <a:buAutoNum type="arabicPeriod"/>
            </a:pP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94800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2971382" y="-2155609"/>
            <a:ext cx="5451853" cy="1188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2091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52760" y="770159"/>
            <a:ext cx="7936991" cy="2034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outerShdw blurRad="50800" dist="50800" dir="5400000" algn="ctr" rotWithShape="0">
              <a:srgbClr val="000000"/>
            </a:outerShdw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5658" y="3639312"/>
            <a:ext cx="10364072" cy="24675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918775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1 Título"/>
          <p:cNvSpPr>
            <a:spLocks noGrp="1"/>
          </p:cNvSpPr>
          <p:nvPr>
            <p:ph type="title"/>
          </p:nvPr>
        </p:nvSpPr>
        <p:spPr>
          <a:xfrm>
            <a:off x="2798064" y="942019"/>
            <a:ext cx="10546080" cy="498666"/>
          </a:xfrm>
        </p:spPr>
        <p:txBody>
          <a:bodyPr>
            <a:normAutofit/>
          </a:bodyPr>
          <a:lstStyle/>
          <a:p>
            <a:r>
              <a:rPr lang="es-ES" sz="2800" b="1" dirty="0" smtClean="0"/>
              <a:t>PRESENTACIÓN DEL CASO CLÍNICO</a:t>
            </a:r>
            <a:endParaRPr lang="es-ES" sz="2800" b="1" dirty="0"/>
          </a:p>
        </p:txBody>
      </p:sp>
      <p:sp>
        <p:nvSpPr>
          <p:cNvPr id="1048680" name="6 CuadroTexto"/>
          <p:cNvSpPr txBox="1"/>
          <p:nvPr/>
        </p:nvSpPr>
        <p:spPr>
          <a:xfrm>
            <a:off x="391886" y="1674520"/>
            <a:ext cx="116172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s-ES" sz="2400" dirty="0" smtClean="0"/>
              <a:t>Escolar masculino, preadolescente, de 11 años de edad, piel blanca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 smtClean="0"/>
              <a:t>Debutó con convulsiones, perdida del tono muscular, caída de sus propios pies, </a:t>
            </a:r>
            <a:r>
              <a:rPr lang="es-ES" sz="2400" dirty="0" err="1" smtClean="0"/>
              <a:t>distonía</a:t>
            </a:r>
            <a:r>
              <a:rPr lang="es-ES" sz="2400" dirty="0" smtClean="0"/>
              <a:t>, disartria, inestabilidad afectiva e insomnio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 smtClean="0"/>
              <a:t>El diagnóstico de Encefalitis Autoinmune se estableció tras estudio del liquido </a:t>
            </a:r>
            <a:r>
              <a:rPr lang="es-ES" sz="2400" dirty="0" err="1" smtClean="0"/>
              <a:t>cefalorraquideo</a:t>
            </a:r>
            <a:endParaRPr lang="es-ES" sz="2400" dirty="0" smtClean="0"/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 smtClean="0"/>
              <a:t>Fue medicado en consecuencia con esteroides y anticonvulsivantes (</a:t>
            </a:r>
            <a:r>
              <a:rPr lang="es-ES" sz="2400" dirty="0" err="1" smtClean="0"/>
              <a:t>valproato</a:t>
            </a:r>
            <a:r>
              <a:rPr lang="es-ES" sz="2400" dirty="0" smtClean="0"/>
              <a:t> de sodio)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 smtClean="0"/>
              <a:t>Comenzó a desarrollar síntomas contrastantes con el insomnio de días anteriores, por lo que se determina amoniaco sérico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s-ES" sz="2400" dirty="0" smtClean="0"/>
              <a:t>El diagnóstico de </a:t>
            </a:r>
            <a:r>
              <a:rPr lang="es-ES" sz="2400" dirty="0" err="1" smtClean="0"/>
              <a:t>hiperamonemia</a:t>
            </a:r>
            <a:r>
              <a:rPr lang="es-ES" sz="2400" dirty="0" smtClean="0"/>
              <a:t> se estableció a los 25 días del ingreso hospitalario</a:t>
            </a:r>
          </a:p>
          <a:p>
            <a:pPr marL="342900" indent="-342900">
              <a:buFont typeface="Wingdings" pitchFamily="2" charset="2"/>
              <a:buChar char="Ø"/>
            </a:pPr>
            <a:endParaRPr lang="es-E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s-ES" sz="2400" dirty="0" smtClean="0"/>
          </a:p>
          <a:p>
            <a:pPr marL="342900" indent="-342900">
              <a:buFont typeface="Wingdings" pitchFamily="2" charset="2"/>
              <a:buChar char="Ø"/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17528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1 Título"/>
          <p:cNvSpPr>
            <a:spLocks noGrp="1"/>
          </p:cNvSpPr>
          <p:nvPr>
            <p:ph type="title"/>
          </p:nvPr>
        </p:nvSpPr>
        <p:spPr>
          <a:xfrm>
            <a:off x="3438144" y="841248"/>
            <a:ext cx="8144256" cy="506878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SOBRE LA HIPERAMONEMIA Y SUS CAUSAS </a:t>
            </a:r>
            <a:endParaRPr lang="es-ES" sz="2800" b="1" dirty="0"/>
          </a:p>
        </p:txBody>
      </p:sp>
      <p:sp>
        <p:nvSpPr>
          <p:cNvPr id="1048675" name="2 Rectángulo"/>
          <p:cNvSpPr/>
          <p:nvPr/>
        </p:nvSpPr>
        <p:spPr>
          <a:xfrm>
            <a:off x="489857" y="1368552"/>
            <a:ext cx="115588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 err="1" smtClean="0"/>
              <a:t>Hiperamonemia</a:t>
            </a:r>
            <a:r>
              <a:rPr lang="es-ES" sz="2000" dirty="0" smtClean="0"/>
              <a:t>: es </a:t>
            </a:r>
            <a:r>
              <a:rPr lang="es-ES" sz="2000" dirty="0"/>
              <a:t>la </a:t>
            </a:r>
            <a:r>
              <a:rPr lang="es-ES" sz="2000" dirty="0" smtClean="0"/>
              <a:t>condición bioquímico-metabólica </a:t>
            </a:r>
            <a:r>
              <a:rPr lang="es-ES" sz="2000" dirty="0"/>
              <a:t>que resulta de </a:t>
            </a:r>
            <a:r>
              <a:rPr lang="es-ES" sz="2000" dirty="0" smtClean="0"/>
              <a:t>la incapacidad </a:t>
            </a:r>
            <a:r>
              <a:rPr lang="es-ES" sz="2000" dirty="0"/>
              <a:t>del hígado para </a:t>
            </a:r>
            <a:r>
              <a:rPr lang="es-ES" sz="2000" dirty="0" smtClean="0"/>
              <a:t>disponer efectivamente </a:t>
            </a:r>
            <a:r>
              <a:rPr lang="es-ES" sz="2000" dirty="0"/>
              <a:t>del amoníaco que se </a:t>
            </a:r>
            <a:r>
              <a:rPr lang="es-ES" sz="2000" dirty="0" smtClean="0"/>
              <a:t>genera durante </a:t>
            </a:r>
            <a:r>
              <a:rPr lang="es-ES" sz="2000" dirty="0"/>
              <a:t>el catabolismo de los </a:t>
            </a:r>
            <a:r>
              <a:rPr lang="es-ES" sz="2000" dirty="0" smtClean="0"/>
              <a:t>aminoácidos corporales.</a:t>
            </a:r>
          </a:p>
          <a:p>
            <a:pPr algn="just"/>
            <a:r>
              <a:rPr lang="es-ES" sz="2000" dirty="0" smtClean="0"/>
              <a:t>Causas: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s-ES" sz="2000" dirty="0" smtClean="0"/>
              <a:t>Etapas finales de la cirrosis hepática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/>
              <a:t>La deficiencia congénita de </a:t>
            </a:r>
            <a:r>
              <a:rPr lang="es-ES" sz="2000" dirty="0" smtClean="0"/>
              <a:t>la actividad </a:t>
            </a:r>
            <a:r>
              <a:rPr lang="es-ES" sz="2000" dirty="0"/>
              <a:t>de la </a:t>
            </a:r>
            <a:r>
              <a:rPr lang="es-ES" sz="2000" dirty="0" smtClean="0"/>
              <a:t>OTC: (Enzima </a:t>
            </a:r>
            <a:r>
              <a:rPr lang="es-ES" sz="2000" dirty="0" err="1" smtClean="0"/>
              <a:t>transcarbamilasa</a:t>
            </a:r>
            <a:r>
              <a:rPr lang="es-ES" sz="2000" dirty="0" smtClean="0"/>
              <a:t> de </a:t>
            </a:r>
            <a:r>
              <a:rPr lang="es-ES" sz="2000" dirty="0"/>
              <a:t>la </a:t>
            </a:r>
            <a:r>
              <a:rPr lang="es-ES" sz="2000" dirty="0" err="1" smtClean="0"/>
              <a:t>ornitina</a:t>
            </a:r>
            <a:r>
              <a:rPr lang="es-ES" sz="2000" dirty="0" smtClean="0"/>
              <a:t>) en </a:t>
            </a:r>
            <a:r>
              <a:rPr lang="es-ES" sz="2000" dirty="0"/>
              <a:t>un sujeto no </a:t>
            </a:r>
            <a:r>
              <a:rPr lang="es-ES" sz="2000" dirty="0" smtClean="0"/>
              <a:t>cirrótico.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 smtClean="0"/>
              <a:t>El </a:t>
            </a:r>
            <a:r>
              <a:rPr lang="es-ES" sz="2000" dirty="0" err="1"/>
              <a:t>Valproato</a:t>
            </a:r>
            <a:r>
              <a:rPr lang="es-ES" sz="2000" dirty="0"/>
              <a:t> de </a:t>
            </a:r>
            <a:r>
              <a:rPr lang="es-ES" sz="2000" dirty="0" smtClean="0"/>
              <a:t>sodio empleado </a:t>
            </a:r>
            <a:r>
              <a:rPr lang="es-ES" sz="2000" dirty="0"/>
              <a:t>como anticonvulsivante </a:t>
            </a:r>
            <a:r>
              <a:rPr lang="es-ES" sz="2000" dirty="0" smtClean="0"/>
              <a:t>puede actuar </a:t>
            </a:r>
            <a:r>
              <a:rPr lang="es-ES" sz="2000" dirty="0"/>
              <a:t>como inhibidor de la </a:t>
            </a:r>
            <a:r>
              <a:rPr lang="es-ES" sz="2000" dirty="0" smtClean="0"/>
              <a:t>OTC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 smtClean="0"/>
              <a:t>Puede originarse </a:t>
            </a:r>
            <a:r>
              <a:rPr lang="es-ES" sz="2000" dirty="0"/>
              <a:t>de desórdenes de la actividad </a:t>
            </a:r>
            <a:r>
              <a:rPr lang="es-ES" sz="2000" dirty="0" smtClean="0"/>
              <a:t>del ciclo </a:t>
            </a:r>
            <a:r>
              <a:rPr lang="es-ES" sz="2000" dirty="0"/>
              <a:t>de la urea inducidos por la carencia </a:t>
            </a:r>
            <a:r>
              <a:rPr lang="es-ES" sz="2000" dirty="0" smtClean="0"/>
              <a:t>de aminoácidos </a:t>
            </a:r>
            <a:r>
              <a:rPr lang="es-ES" sz="2000" dirty="0"/>
              <a:t>condicionalmente </a:t>
            </a:r>
            <a:r>
              <a:rPr lang="es-ES" sz="2000" dirty="0" smtClean="0"/>
              <a:t>esenciales como </a:t>
            </a:r>
            <a:r>
              <a:rPr lang="es-ES" sz="2000" dirty="0"/>
              <a:t>la arginina y la </a:t>
            </a:r>
            <a:r>
              <a:rPr lang="es-ES" sz="2000" dirty="0" smtClean="0"/>
              <a:t>glutamina y/o micronutrientes </a:t>
            </a:r>
            <a:r>
              <a:rPr lang="es-ES" sz="2000" dirty="0"/>
              <a:t>como el </a:t>
            </a:r>
            <a:r>
              <a:rPr lang="es-ES" sz="2000" dirty="0" smtClean="0"/>
              <a:t>Zinc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 smtClean="0"/>
              <a:t>La deficiencia  de </a:t>
            </a:r>
            <a:r>
              <a:rPr lang="es-ES" sz="2000" dirty="0"/>
              <a:t>la L-</a:t>
            </a:r>
            <a:r>
              <a:rPr lang="es-ES" sz="2000" dirty="0" err="1"/>
              <a:t>carnitina</a:t>
            </a:r>
            <a:r>
              <a:rPr lang="es-ES" sz="2000" dirty="0"/>
              <a:t> </a:t>
            </a:r>
            <a:endParaRPr lang="es-ES" sz="2000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s-ES" sz="2000" dirty="0" smtClean="0"/>
              <a:t>El </a:t>
            </a:r>
            <a:r>
              <a:rPr lang="es-ES" sz="2000" dirty="0" err="1" smtClean="0"/>
              <a:t>Valproato</a:t>
            </a:r>
            <a:r>
              <a:rPr lang="es-ES" sz="2000" dirty="0" smtClean="0"/>
              <a:t> de Sodio puede reducir los </a:t>
            </a:r>
            <a:r>
              <a:rPr lang="es-ES" sz="2000" dirty="0"/>
              <a:t>niveles celulares </a:t>
            </a:r>
            <a:r>
              <a:rPr lang="es-ES" sz="2000" dirty="0" smtClean="0"/>
              <a:t>de la L-</a:t>
            </a:r>
            <a:r>
              <a:rPr lang="es-ES" sz="2000" dirty="0" err="1" smtClean="0"/>
              <a:t>carnitina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49224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7443" y="3697"/>
            <a:ext cx="11284349" cy="593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316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2614" y="-35546"/>
            <a:ext cx="10784042" cy="656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6123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1048689 Título"/>
          <p:cNvSpPr>
            <a:spLocks noGrp="1"/>
          </p:cNvSpPr>
          <p:nvPr>
            <p:ph type="title"/>
          </p:nvPr>
        </p:nvSpPr>
        <p:spPr>
          <a:xfrm>
            <a:off x="3310128" y="932688"/>
            <a:ext cx="8043672" cy="758000"/>
          </a:xfrm>
        </p:spPr>
        <p:txBody>
          <a:bodyPr>
            <a:normAutofit/>
          </a:bodyPr>
          <a:lstStyle/>
          <a:p>
            <a:pPr algn="ctr"/>
            <a:r>
              <a:rPr lang="en-US" altLang="x-none" sz="2800" b="1" dirty="0" smtClean="0"/>
              <a:t>DIAGN</a:t>
            </a:r>
            <a:r>
              <a:rPr lang="x-none" altLang="x-none" sz="2800" b="1" smtClean="0"/>
              <a:t>ÓSTICO</a:t>
            </a:r>
            <a:r>
              <a:rPr lang="en-US" altLang="x-none" sz="2800" b="1" dirty="0" smtClean="0"/>
              <a:t> NUTRICIONAL</a:t>
            </a:r>
            <a:endParaRPr lang="x-none" sz="2800" b="1"/>
          </a:p>
        </p:txBody>
      </p:sp>
      <p:sp>
        <p:nvSpPr>
          <p:cNvPr id="1048691" name="1048690 CuadroTexto"/>
          <p:cNvSpPr txBox="1"/>
          <p:nvPr/>
        </p:nvSpPr>
        <p:spPr>
          <a:xfrm>
            <a:off x="1975757" y="2073729"/>
            <a:ext cx="9984595" cy="3108543"/>
          </a:xfrm>
          <a:prstGeom prst="rect">
            <a:avLst/>
          </a:prstGeom>
          <a:solidFill>
            <a:srgbClr val="FFFFFF"/>
          </a:solidFill>
          <a:ln w="25400">
            <a:solidFill>
              <a:srgbClr val="00000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just"/>
            <a:r>
              <a:rPr lang="en-US" altLang="x-none" sz="2800" dirty="0" err="1">
                <a:solidFill>
                  <a:srgbClr val="000000"/>
                </a:solidFill>
              </a:rPr>
              <a:t>Paciente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varón</a:t>
            </a:r>
            <a:r>
              <a:rPr lang="en-US" altLang="x-none" sz="2800" dirty="0">
                <a:solidFill>
                  <a:srgbClr val="000000"/>
                </a:solidFill>
              </a:rPr>
              <a:t> de 11 a</a:t>
            </a:r>
            <a:r>
              <a:rPr lang="x-none" altLang="x-none" sz="2800" dirty="0">
                <a:solidFill>
                  <a:srgbClr val="000000"/>
                </a:solidFill>
              </a:rPr>
              <a:t>ñ</a:t>
            </a:r>
            <a:r>
              <a:rPr lang="en-US" altLang="x-none" sz="2800" dirty="0" err="1">
                <a:solidFill>
                  <a:srgbClr val="000000"/>
                </a:solidFill>
              </a:rPr>
              <a:t>os</a:t>
            </a:r>
            <a:r>
              <a:rPr lang="en-US" altLang="x-none" sz="2800" dirty="0">
                <a:solidFill>
                  <a:srgbClr val="000000"/>
                </a:solidFill>
              </a:rPr>
              <a:t> de </a:t>
            </a:r>
            <a:r>
              <a:rPr lang="en-US" altLang="x-none" sz="2800" dirty="0" err="1">
                <a:solidFill>
                  <a:srgbClr val="000000"/>
                </a:solidFill>
              </a:rPr>
              <a:t>edad</a:t>
            </a:r>
            <a:r>
              <a:rPr lang="en-US" altLang="x-none" sz="2800" dirty="0">
                <a:solidFill>
                  <a:srgbClr val="000000"/>
                </a:solidFill>
              </a:rPr>
              <a:t> con </a:t>
            </a:r>
            <a:r>
              <a:rPr lang="en-US" altLang="x-none" sz="2800" dirty="0" err="1" smtClean="0">
                <a:solidFill>
                  <a:srgbClr val="000000"/>
                </a:solidFill>
              </a:rPr>
              <a:t>Diagnóstico</a:t>
            </a:r>
            <a:r>
              <a:rPr lang="en-US" altLang="x-none" sz="2800" dirty="0" smtClean="0">
                <a:solidFill>
                  <a:srgbClr val="000000"/>
                </a:solidFill>
              </a:rPr>
              <a:t> </a:t>
            </a:r>
            <a:r>
              <a:rPr lang="en-US" altLang="x-none" sz="2800" dirty="0" err="1" smtClean="0">
                <a:solidFill>
                  <a:srgbClr val="000000"/>
                </a:solidFill>
              </a:rPr>
              <a:t>Médico</a:t>
            </a:r>
            <a:r>
              <a:rPr lang="en-US" altLang="x-none" sz="2800" dirty="0" smtClean="0">
                <a:solidFill>
                  <a:srgbClr val="000000"/>
                </a:solidFill>
              </a:rPr>
              <a:t> de </a:t>
            </a:r>
            <a:r>
              <a:rPr lang="en-US" altLang="x-none" sz="2800" dirty="0">
                <a:solidFill>
                  <a:srgbClr val="000000"/>
                </a:solidFill>
              </a:rPr>
              <a:t>HIPERAMONEMIA en el </a:t>
            </a:r>
            <a:r>
              <a:rPr lang="en-US" altLang="x-none" sz="2800" dirty="0" err="1">
                <a:solidFill>
                  <a:srgbClr val="000000"/>
                </a:solidFill>
              </a:rPr>
              <a:t>curso</a:t>
            </a:r>
            <a:r>
              <a:rPr lang="en-US" altLang="x-none" sz="2800" dirty="0">
                <a:solidFill>
                  <a:srgbClr val="000000"/>
                </a:solidFill>
              </a:rPr>
              <a:t> de </a:t>
            </a:r>
            <a:r>
              <a:rPr lang="en-US" altLang="x-none" sz="2800" dirty="0" err="1" smtClean="0">
                <a:solidFill>
                  <a:srgbClr val="000000"/>
                </a:solidFill>
              </a:rPr>
              <a:t>Encefalitis</a:t>
            </a:r>
            <a:r>
              <a:rPr lang="en-US" altLang="x-none" sz="2800" dirty="0" smtClean="0">
                <a:solidFill>
                  <a:srgbClr val="000000"/>
                </a:solidFill>
              </a:rPr>
              <a:t> </a:t>
            </a:r>
            <a:r>
              <a:rPr lang="en-US" altLang="x-none" sz="2800" dirty="0" err="1" smtClean="0">
                <a:solidFill>
                  <a:srgbClr val="000000"/>
                </a:solidFill>
              </a:rPr>
              <a:t>autoinmune</a:t>
            </a:r>
            <a:r>
              <a:rPr lang="en-US" altLang="x-none" sz="2800" dirty="0" smtClean="0">
                <a:solidFill>
                  <a:srgbClr val="000000"/>
                </a:solidFill>
              </a:rPr>
              <a:t> </a:t>
            </a:r>
            <a:r>
              <a:rPr lang="en-US" altLang="x-none" sz="2800" dirty="0" err="1" smtClean="0">
                <a:solidFill>
                  <a:srgbClr val="000000"/>
                </a:solidFill>
              </a:rPr>
              <a:t>que</a:t>
            </a:r>
            <a:r>
              <a:rPr lang="en-US" altLang="x-none" sz="2800" dirty="0" smtClean="0">
                <a:solidFill>
                  <a:srgbClr val="000000"/>
                </a:solidFill>
              </a:rPr>
              <a:t> se </a:t>
            </a:r>
            <a:r>
              <a:rPr lang="en-US" altLang="x-none" sz="2800" dirty="0">
                <a:solidFill>
                  <a:srgbClr val="000000"/>
                </a:solidFill>
              </a:rPr>
              <a:t>ha </a:t>
            </a:r>
            <a:r>
              <a:rPr lang="en-US" altLang="x-none" sz="2800" dirty="0" err="1">
                <a:solidFill>
                  <a:srgbClr val="000000"/>
                </a:solidFill>
              </a:rPr>
              <a:t>mantenido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b="1" dirty="0" err="1" smtClean="0">
                <a:solidFill>
                  <a:srgbClr val="000000"/>
                </a:solidFill>
              </a:rPr>
              <a:t>Eutrófico</a:t>
            </a:r>
            <a:r>
              <a:rPr lang="en-US" altLang="x-none" sz="2800" b="1" dirty="0" smtClean="0">
                <a:solidFill>
                  <a:srgbClr val="000000"/>
                </a:solidFill>
              </a:rPr>
              <a:t> </a:t>
            </a:r>
            <a:r>
              <a:rPr lang="en-US" altLang="x-none" sz="2800" dirty="0">
                <a:solidFill>
                  <a:srgbClr val="000000"/>
                </a:solidFill>
              </a:rPr>
              <a:t>en la </a:t>
            </a:r>
            <a:r>
              <a:rPr lang="en-US" altLang="x-none" sz="2800" dirty="0" err="1">
                <a:solidFill>
                  <a:srgbClr val="000000"/>
                </a:solidFill>
              </a:rPr>
              <a:t>evolución</a:t>
            </a:r>
            <a:r>
              <a:rPr lang="en-US" altLang="x-none" sz="2800" dirty="0">
                <a:solidFill>
                  <a:srgbClr val="000000"/>
                </a:solidFill>
              </a:rPr>
              <a:t> de la </a:t>
            </a:r>
            <a:r>
              <a:rPr lang="en-US" altLang="x-none" sz="2800" dirty="0" err="1" smtClean="0">
                <a:solidFill>
                  <a:srgbClr val="000000"/>
                </a:solidFill>
              </a:rPr>
              <a:t>enfermedad</a:t>
            </a:r>
            <a:r>
              <a:rPr lang="en-US" altLang="x-none" sz="2800" dirty="0" smtClean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seg</a:t>
            </a:r>
            <a:r>
              <a:rPr lang="x-none" altLang="x-none" sz="2800" dirty="0">
                <a:solidFill>
                  <a:srgbClr val="000000"/>
                </a:solidFill>
              </a:rPr>
              <a:t>ún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x-none" altLang="x-none" sz="2800" dirty="0">
                <a:solidFill>
                  <a:srgbClr val="000000"/>
                </a:solidFill>
              </a:rPr>
              <a:t>índices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dirty="0" err="1" smtClean="0">
                <a:solidFill>
                  <a:srgbClr val="000000"/>
                </a:solidFill>
              </a:rPr>
              <a:t>antropometricos</a:t>
            </a:r>
            <a:r>
              <a:rPr lang="en-US" altLang="x-none" sz="2800" dirty="0" smtClean="0">
                <a:solidFill>
                  <a:srgbClr val="000000"/>
                </a:solidFill>
              </a:rPr>
              <a:t>. </a:t>
            </a:r>
            <a:r>
              <a:rPr lang="en-US" altLang="x-none" sz="2800" dirty="0" err="1">
                <a:solidFill>
                  <a:srgbClr val="000000"/>
                </a:solidFill>
              </a:rPr>
              <a:t>Presenta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hiperamonemia</a:t>
            </a:r>
            <a:r>
              <a:rPr lang="en-US" altLang="x-none" sz="2800" dirty="0">
                <a:solidFill>
                  <a:srgbClr val="000000"/>
                </a:solidFill>
              </a:rPr>
              <a:t>  </a:t>
            </a:r>
            <a:r>
              <a:rPr lang="en-US" altLang="x-none" sz="2800" dirty="0" err="1">
                <a:solidFill>
                  <a:srgbClr val="000000"/>
                </a:solidFill>
              </a:rPr>
              <a:t>según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evidencias</a:t>
            </a:r>
            <a:r>
              <a:rPr lang="en-US" altLang="x-none" sz="2800" dirty="0">
                <a:solidFill>
                  <a:srgbClr val="000000"/>
                </a:solidFill>
              </a:rPr>
              <a:t> de </a:t>
            </a:r>
            <a:r>
              <a:rPr lang="en-US" altLang="x-none" sz="2800" dirty="0" err="1">
                <a:solidFill>
                  <a:srgbClr val="000000"/>
                </a:solidFill>
              </a:rPr>
              <a:t>pruebas</a:t>
            </a:r>
            <a:r>
              <a:rPr lang="en-US" altLang="x-none" sz="2800" dirty="0">
                <a:solidFill>
                  <a:srgbClr val="000000"/>
                </a:solidFill>
              </a:rPr>
              <a:t> de </a:t>
            </a:r>
            <a:r>
              <a:rPr lang="en-US" altLang="x-none" sz="2800" dirty="0" err="1">
                <a:solidFill>
                  <a:srgbClr val="000000"/>
                </a:solidFill>
              </a:rPr>
              <a:t>laboratorio</a:t>
            </a:r>
            <a:r>
              <a:rPr lang="en-US" altLang="x-none" sz="2800" dirty="0">
                <a:solidFill>
                  <a:srgbClr val="000000"/>
                </a:solidFill>
              </a:rPr>
              <a:t> (</a:t>
            </a:r>
            <a:r>
              <a:rPr lang="en-US" altLang="x-none" sz="2800" dirty="0" err="1">
                <a:solidFill>
                  <a:srgbClr val="000000"/>
                </a:solidFill>
              </a:rPr>
              <a:t>amoníaco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serico</a:t>
            </a:r>
            <a:r>
              <a:rPr lang="en-US" altLang="x-none" sz="2800" dirty="0">
                <a:solidFill>
                  <a:srgbClr val="000000"/>
                </a:solidFill>
              </a:rPr>
              <a:t>) </a:t>
            </a:r>
            <a:r>
              <a:rPr lang="en-US" altLang="x-none" sz="2800" dirty="0" err="1">
                <a:solidFill>
                  <a:srgbClr val="000000"/>
                </a:solidFill>
              </a:rPr>
              <a:t>asociada</a:t>
            </a:r>
            <a:r>
              <a:rPr lang="en-US" altLang="x-none" sz="2800" dirty="0">
                <a:solidFill>
                  <a:srgbClr val="000000"/>
                </a:solidFill>
              </a:rPr>
              <a:t> al </a:t>
            </a:r>
            <a:r>
              <a:rPr lang="en-US" altLang="x-none" sz="2800" dirty="0" err="1">
                <a:solidFill>
                  <a:srgbClr val="000000"/>
                </a:solidFill>
              </a:rPr>
              <a:t>uso</a:t>
            </a:r>
            <a:r>
              <a:rPr lang="en-US" altLang="x-none" sz="2800" dirty="0">
                <a:solidFill>
                  <a:srgbClr val="000000"/>
                </a:solidFill>
              </a:rPr>
              <a:t> del </a:t>
            </a:r>
            <a:r>
              <a:rPr lang="en-US" altLang="x-none" sz="2800" dirty="0" err="1">
                <a:solidFill>
                  <a:srgbClr val="000000"/>
                </a:solidFill>
              </a:rPr>
              <a:t>valproato</a:t>
            </a:r>
            <a:r>
              <a:rPr lang="en-US" altLang="x-none" sz="2800" dirty="0">
                <a:solidFill>
                  <a:srgbClr val="000000"/>
                </a:solidFill>
              </a:rPr>
              <a:t> de </a:t>
            </a:r>
            <a:r>
              <a:rPr lang="en-US" altLang="x-none" sz="2800" dirty="0" err="1" smtClean="0">
                <a:solidFill>
                  <a:srgbClr val="000000"/>
                </a:solidFill>
              </a:rPr>
              <a:t>sodio</a:t>
            </a:r>
            <a:r>
              <a:rPr lang="en-US" altLang="x-none" sz="2800" dirty="0" smtClean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como</a:t>
            </a:r>
            <a:r>
              <a:rPr lang="en-US" altLang="x-none" sz="2800" dirty="0">
                <a:solidFill>
                  <a:srgbClr val="000000"/>
                </a:solidFill>
              </a:rPr>
              <a:t> parte de </a:t>
            </a:r>
            <a:r>
              <a:rPr lang="en-US" altLang="x-none" sz="2800" dirty="0" err="1">
                <a:solidFill>
                  <a:srgbClr val="000000"/>
                </a:solidFill>
              </a:rPr>
              <a:t>tratamiento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medicamentoso</a:t>
            </a:r>
            <a:r>
              <a:rPr lang="en-US" altLang="x-none" sz="2800" dirty="0">
                <a:solidFill>
                  <a:srgbClr val="000000"/>
                </a:solidFill>
              </a:rPr>
              <a:t> en el </a:t>
            </a:r>
            <a:r>
              <a:rPr lang="en-US" altLang="x-none" sz="2800" dirty="0" smtClean="0">
                <a:solidFill>
                  <a:srgbClr val="000000"/>
                </a:solidFill>
              </a:rPr>
              <a:t>debut </a:t>
            </a:r>
            <a:r>
              <a:rPr lang="en-US" altLang="x-none" sz="2800" dirty="0">
                <a:solidFill>
                  <a:srgbClr val="000000"/>
                </a:solidFill>
              </a:rPr>
              <a:t>de la </a:t>
            </a:r>
            <a:r>
              <a:rPr lang="en-US" altLang="x-none" sz="2800" dirty="0" err="1" smtClean="0">
                <a:solidFill>
                  <a:srgbClr val="000000"/>
                </a:solidFill>
              </a:rPr>
              <a:t>Encefalitis</a:t>
            </a:r>
            <a:r>
              <a:rPr lang="en-US" altLang="x-none" sz="2800" dirty="0">
                <a:solidFill>
                  <a:srgbClr val="000000"/>
                </a:solidFill>
              </a:rPr>
              <a:t>.  </a:t>
            </a:r>
            <a:endParaRPr lang="x-none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85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1048691 Título"/>
          <p:cNvSpPr>
            <a:spLocks noGrp="1"/>
          </p:cNvSpPr>
          <p:nvPr>
            <p:ph type="title"/>
          </p:nvPr>
        </p:nvSpPr>
        <p:spPr>
          <a:xfrm>
            <a:off x="3378120" y="877824"/>
            <a:ext cx="7165616" cy="739712"/>
          </a:xfrm>
        </p:spPr>
        <p:txBody>
          <a:bodyPr>
            <a:normAutofit/>
          </a:bodyPr>
          <a:lstStyle/>
          <a:p>
            <a:pPr algn="ctr"/>
            <a:r>
              <a:rPr lang="en-US" altLang="x-none" sz="2800" b="1" dirty="0" smtClean="0"/>
              <a:t>INDICACIONES NUTRICIONALES</a:t>
            </a:r>
            <a:endParaRPr lang="x-none" sz="2800" b="1"/>
          </a:p>
        </p:txBody>
      </p:sp>
      <p:graphicFrame>
        <p:nvGraphicFramePr>
          <p:cNvPr id="4194307" name="4194306 Tabl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893134"/>
              </p:ext>
            </p:extLst>
          </p:nvPr>
        </p:nvGraphicFramePr>
        <p:xfrm>
          <a:off x="3536148" y="1499125"/>
          <a:ext cx="5681004" cy="40634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462023"/>
                <a:gridCol w="2218981"/>
              </a:tblGrid>
              <a:tr h="49731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x-none" sz="2400" b="1" dirty="0" smtClean="0"/>
                        <a:t>PRESCRIPCIÓN  NUTRITERAPÉUTICA</a:t>
                      </a:r>
                      <a:endParaRPr lang="x-none" altLang="en-US" sz="2400" b="1"/>
                    </a:p>
                  </a:txBody>
                  <a:tcPr marL="121920" marR="121920"/>
                </a:tc>
                <a:tc hMerge="1">
                  <a:txBody>
                    <a:bodyPr/>
                    <a:lstStyle/>
                    <a:p>
                      <a:endParaRPr lang="x-none" altLang="en-US" sz="2000"/>
                    </a:p>
                  </a:txBody>
                  <a:tcPr marL="121920" marR="121920"/>
                </a:tc>
              </a:tr>
              <a:tr h="375136">
                <a:tc>
                  <a:txBody>
                    <a:bodyPr/>
                    <a:lstStyle/>
                    <a:p>
                      <a:r>
                        <a:rPr lang="en-US" altLang="x-none" sz="2000" dirty="0" err="1"/>
                        <a:t>Energía</a:t>
                      </a:r>
                      <a:r>
                        <a:rPr lang="en-US" altLang="x-none" sz="2000" dirty="0"/>
                        <a:t>: 54.4 </a:t>
                      </a:r>
                      <a:r>
                        <a:rPr lang="en-US" altLang="x-none" sz="2000" dirty="0" smtClean="0"/>
                        <a:t>Kcal/Kg</a:t>
                      </a:r>
                      <a:endParaRPr lang="x-none" altLang="en-US" sz="20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x-none" sz="2000" dirty="0"/>
                        <a:t>2187 Kcal</a:t>
                      </a:r>
                      <a:endParaRPr lang="x-none" altLang="en-US" sz="2000"/>
                    </a:p>
                  </a:txBody>
                  <a:tcPr marL="121920" marR="121920"/>
                </a:tc>
              </a:tr>
              <a:tr h="375136">
                <a:tc>
                  <a:txBody>
                    <a:bodyPr/>
                    <a:lstStyle/>
                    <a:p>
                      <a:r>
                        <a:rPr lang="en-US" altLang="x-none" sz="2000" dirty="0" err="1"/>
                        <a:t>Proteínas</a:t>
                      </a:r>
                      <a:r>
                        <a:rPr lang="en-US" altLang="x-none" sz="2000" dirty="0"/>
                        <a:t>: </a:t>
                      </a:r>
                      <a:r>
                        <a:rPr lang="en-US" altLang="x-none" sz="2000" dirty="0" smtClean="0"/>
                        <a:t>0.8 g/Kg</a:t>
                      </a:r>
                      <a:endParaRPr lang="x-none" altLang="en-US" sz="20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x-none" sz="2000" dirty="0" smtClean="0"/>
                        <a:t>32 g</a:t>
                      </a:r>
                      <a:endParaRPr lang="x-none" altLang="en-US" sz="2000"/>
                    </a:p>
                  </a:txBody>
                  <a:tcPr marL="121920" marR="121920"/>
                </a:tc>
              </a:tr>
              <a:tr h="375136">
                <a:tc>
                  <a:txBody>
                    <a:bodyPr/>
                    <a:lstStyle/>
                    <a:p>
                      <a:r>
                        <a:rPr lang="en-US" altLang="x-none" sz="2000" dirty="0" err="1"/>
                        <a:t>Grasas</a:t>
                      </a:r>
                      <a:r>
                        <a:rPr lang="en-US" altLang="x-none" sz="2000" dirty="0"/>
                        <a:t>: </a:t>
                      </a:r>
                      <a:r>
                        <a:rPr lang="en-US" altLang="x-none" sz="2000" dirty="0" smtClean="0"/>
                        <a:t>1.9 g/Kg</a:t>
                      </a:r>
                      <a:endParaRPr lang="x-none" altLang="en-US" sz="20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x-none" sz="2000" dirty="0" smtClean="0"/>
                        <a:t>76 g</a:t>
                      </a:r>
                      <a:endParaRPr lang="x-none" altLang="en-US" sz="2000"/>
                    </a:p>
                  </a:txBody>
                  <a:tcPr marL="121920" marR="121920"/>
                </a:tc>
              </a:tr>
              <a:tr h="375136">
                <a:tc>
                  <a:txBody>
                    <a:bodyPr/>
                    <a:lstStyle/>
                    <a:p>
                      <a:r>
                        <a:rPr lang="en-US" altLang="x-none" sz="2000" dirty="0" err="1"/>
                        <a:t>Carbohidratos</a:t>
                      </a:r>
                      <a:r>
                        <a:rPr lang="en-US" altLang="x-none" sz="2000" dirty="0"/>
                        <a:t>: </a:t>
                      </a:r>
                      <a:r>
                        <a:rPr lang="en-US" altLang="x-none" sz="2000" dirty="0" smtClean="0"/>
                        <a:t>9.9 g/Kg</a:t>
                      </a:r>
                      <a:endParaRPr lang="x-none" altLang="en-US" sz="20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x-none" sz="2000" dirty="0" smtClean="0"/>
                        <a:t>398 g</a:t>
                      </a:r>
                      <a:endParaRPr lang="x-none" altLang="en-US" sz="2000"/>
                    </a:p>
                  </a:txBody>
                  <a:tcPr marL="121920" marR="121920"/>
                </a:tc>
              </a:tr>
              <a:tr h="375136">
                <a:tc>
                  <a:txBody>
                    <a:bodyPr/>
                    <a:lstStyle/>
                    <a:p>
                      <a:r>
                        <a:rPr lang="en-US" altLang="x-none" sz="2000" dirty="0" smtClean="0"/>
                        <a:t>Zinc</a:t>
                      </a:r>
                      <a:endParaRPr lang="x-none" altLang="en-US" sz="20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x-none" sz="2000" dirty="0"/>
                        <a:t>10 </a:t>
                      </a:r>
                      <a:r>
                        <a:rPr lang="en-US" altLang="x-none" sz="2000" dirty="0" smtClean="0"/>
                        <a:t>mg/d</a:t>
                      </a:r>
                      <a:endParaRPr lang="x-none" altLang="en-US" sz="2000"/>
                    </a:p>
                  </a:txBody>
                  <a:tcPr marL="121920" marR="121920"/>
                </a:tc>
              </a:tr>
              <a:tr h="375136">
                <a:tc>
                  <a:txBody>
                    <a:bodyPr/>
                    <a:lstStyle/>
                    <a:p>
                      <a:r>
                        <a:rPr lang="en-US" altLang="x-none" sz="2000" dirty="0" err="1"/>
                        <a:t>Vitamina</a:t>
                      </a:r>
                      <a:r>
                        <a:rPr lang="en-US" altLang="x-none" sz="2000" dirty="0"/>
                        <a:t> C</a:t>
                      </a:r>
                      <a:endParaRPr lang="x-none" altLang="en-US" sz="20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n-US" altLang="x-none" sz="2000" dirty="0" smtClean="0"/>
                        <a:t>500 mg/d</a:t>
                      </a:r>
                      <a:endParaRPr lang="x-none" altLang="en-US" sz="2000"/>
                    </a:p>
                  </a:txBody>
                  <a:tcPr marL="121920" marR="121920"/>
                </a:tc>
              </a:tr>
              <a:tr h="375136">
                <a:tc>
                  <a:txBody>
                    <a:bodyPr/>
                    <a:lstStyle/>
                    <a:p>
                      <a:r>
                        <a:rPr lang="es-ES" altLang="en-US" sz="2000" dirty="0" smtClean="0"/>
                        <a:t>Acido fólico </a:t>
                      </a:r>
                      <a:endParaRPr lang="x-none" altLang="en-US" sz="20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ES" altLang="en-US" sz="2000" dirty="0" smtClean="0"/>
                        <a:t>5 mg/d</a:t>
                      </a:r>
                      <a:endParaRPr lang="x-none" altLang="en-US" sz="2000"/>
                    </a:p>
                  </a:txBody>
                  <a:tcPr marL="121920" marR="121920"/>
                </a:tc>
              </a:tr>
              <a:tr h="349587">
                <a:tc>
                  <a:txBody>
                    <a:bodyPr/>
                    <a:lstStyle/>
                    <a:p>
                      <a:r>
                        <a:rPr lang="es-ES" altLang="en-US" sz="2000" dirty="0" smtClean="0"/>
                        <a:t>Agua</a:t>
                      </a:r>
                      <a:endParaRPr lang="x-none" altLang="en-US" sz="20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ES" altLang="en-US" sz="2000" dirty="0" smtClean="0"/>
                        <a:t>2.5 </a:t>
                      </a:r>
                      <a:r>
                        <a:rPr lang="es-ES" altLang="en-US" sz="2000" dirty="0" err="1" smtClean="0"/>
                        <a:t>Ltros</a:t>
                      </a:r>
                      <a:endParaRPr lang="x-none" altLang="en-US" sz="2000"/>
                    </a:p>
                  </a:txBody>
                  <a:tcPr marL="121920" marR="121920"/>
                </a:tc>
              </a:tr>
              <a:tr h="349587">
                <a:tc>
                  <a:txBody>
                    <a:bodyPr/>
                    <a:lstStyle/>
                    <a:p>
                      <a:r>
                        <a:rPr lang="es-ES" altLang="en-US" sz="2000" dirty="0" smtClean="0"/>
                        <a:t>L </a:t>
                      </a:r>
                      <a:r>
                        <a:rPr lang="es-ES" altLang="en-US" sz="2000" dirty="0" err="1" smtClean="0"/>
                        <a:t>carnitina</a:t>
                      </a:r>
                      <a:endParaRPr lang="x-none" altLang="en-US" sz="200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es-ES" altLang="en-US" sz="2000" dirty="0" smtClean="0"/>
                        <a:t>100 mg/d</a:t>
                      </a:r>
                      <a:endParaRPr lang="x-none" altLang="en-US" sz="2000"/>
                    </a:p>
                  </a:txBody>
                  <a:tcPr marL="121920" marR="12192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271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011" y="293914"/>
            <a:ext cx="12594382" cy="6411686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4040604" y="568202"/>
            <a:ext cx="54823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x-none" sz="2800" b="1" dirty="0" smtClean="0"/>
              <a:t>PRESCRIPCIÓN  DIETOTERAPÉUTICA</a:t>
            </a:r>
            <a:endParaRPr lang="x-none" altLang="en-US" sz="2800" b="1"/>
          </a:p>
        </p:txBody>
      </p:sp>
    </p:spTree>
    <p:extLst>
      <p:ext uri="{BB962C8B-B14F-4D97-AF65-F5344CB8AC3E}">
        <p14:creationId xmlns:p14="http://schemas.microsoft.com/office/powerpoint/2010/main" val="22367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058574" y="1170676"/>
            <a:ext cx="3936829" cy="2862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El </a:t>
            </a:r>
            <a:r>
              <a:rPr lang="es-ES" sz="2000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Instituto de Neurología y Neurocirugía</a:t>
            </a:r>
            <a:r>
              <a:rPr lang="es-ES" sz="20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es una entidad </a:t>
            </a:r>
            <a:r>
              <a:rPr lang="es-ES" sz="20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de </a:t>
            </a:r>
            <a:r>
              <a:rPr lang="es-ES" sz="20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referencia </a:t>
            </a:r>
            <a:r>
              <a:rPr lang="es-ES" sz="2000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nacional e internacional en el campo de las </a:t>
            </a:r>
            <a:r>
              <a:rPr lang="es-ES" sz="20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Enfermedades Neurológicas.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ES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La </a:t>
            </a:r>
            <a:r>
              <a:rPr lang="es-ES" sz="2000" b="1" dirty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N</a:t>
            </a:r>
            <a:r>
              <a:rPr lang="es-ES" sz="2000" b="1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utrición Clínica</a:t>
            </a:r>
            <a:r>
              <a:rPr lang="es-ES" sz="2000" dirty="0" smtClean="0">
                <a:solidFill>
                  <a:schemeClr val="tx1"/>
                </a:solidFill>
                <a:ea typeface="Times New Roman" pitchFamily="18" charset="0"/>
                <a:cs typeface="Arial" pitchFamily="34" charset="0"/>
              </a:rPr>
              <a:t> vinculada con las neurociencias permiten una visión integral del enfermo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0643" y="4562498"/>
            <a:ext cx="1879131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IN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763486" y="453794"/>
            <a:ext cx="3886853" cy="5566538"/>
          </a:xfrm>
          <a:prstGeom prst="rect">
            <a:avLst/>
          </a:prstGeom>
          <a:noFill/>
        </p:spPr>
      </p:pic>
      <p:sp>
        <p:nvSpPr>
          <p:cNvPr id="4" name="Flecha curvada hacia abajo 3"/>
          <p:cNvSpPr/>
          <p:nvPr/>
        </p:nvSpPr>
        <p:spPr>
          <a:xfrm rot="6293816" flipH="1">
            <a:off x="8877117" y="4700315"/>
            <a:ext cx="1569951" cy="4738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4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8121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1 Título"/>
          <p:cNvSpPr>
            <a:spLocks noGrp="1"/>
          </p:cNvSpPr>
          <p:nvPr>
            <p:ph type="title"/>
          </p:nvPr>
        </p:nvSpPr>
        <p:spPr>
          <a:xfrm>
            <a:off x="3493008" y="859854"/>
            <a:ext cx="7997952" cy="493458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CONCLUSIONES</a:t>
            </a:r>
            <a:endParaRPr lang="es-ES" sz="2800" b="1" dirty="0"/>
          </a:p>
        </p:txBody>
      </p:sp>
      <p:sp>
        <p:nvSpPr>
          <p:cNvPr id="1048695" name="2 Rectángulo"/>
          <p:cNvSpPr/>
          <p:nvPr/>
        </p:nvSpPr>
        <p:spPr>
          <a:xfrm>
            <a:off x="244929" y="1353312"/>
            <a:ext cx="11806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charset="2"/>
              <a:buChar char="¡"/>
            </a:pPr>
            <a:r>
              <a:rPr lang="es-ES" sz="2400" dirty="0" smtClean="0"/>
              <a:t>El conocimiento de aplicar la nutrición clínica a las enfermedades neuropedíatricas aportan una visión integral de como conducir la Atención Nutricional.</a:t>
            </a:r>
            <a:endParaRPr lang="es-ES" sz="2400" dirty="0"/>
          </a:p>
          <a:p>
            <a:pPr marL="285750" indent="-285750" algn="just">
              <a:buFont typeface="Wingdings" charset="2"/>
              <a:buChar char="¡"/>
            </a:pPr>
            <a:r>
              <a:rPr lang="es-ES" sz="2400" dirty="0" smtClean="0"/>
              <a:t>La </a:t>
            </a:r>
            <a:r>
              <a:rPr lang="es-ES" sz="2400" dirty="0"/>
              <a:t>instauración de un </a:t>
            </a:r>
            <a:r>
              <a:rPr lang="es-ES" sz="2400" dirty="0" smtClean="0"/>
              <a:t>Soporte Nutricional </a:t>
            </a:r>
            <a:r>
              <a:rPr lang="es-ES" sz="2400" dirty="0"/>
              <a:t>adecuado es determinante en la evolución de la enfermedad.</a:t>
            </a:r>
          </a:p>
          <a:p>
            <a:pPr marL="285750" indent="-285750" algn="just">
              <a:buFont typeface="Wingdings" charset="2"/>
              <a:buChar char="¡"/>
            </a:pPr>
            <a:r>
              <a:rPr lang="es-ES" sz="2400" dirty="0" smtClean="0"/>
              <a:t>Las </a:t>
            </a:r>
            <a:r>
              <a:rPr lang="es-ES" sz="2400" dirty="0"/>
              <a:t>restricciones dietéticas que se hagan </a:t>
            </a:r>
            <a:r>
              <a:rPr lang="es-ES" sz="2400" dirty="0" smtClean="0"/>
              <a:t>en un </a:t>
            </a:r>
            <a:r>
              <a:rPr lang="es-ES" sz="2400" dirty="0"/>
              <a:t>paciente como éste deben ser </a:t>
            </a:r>
            <a:r>
              <a:rPr lang="es-ES" sz="2400" dirty="0" smtClean="0"/>
              <a:t>revisadas continuamente </a:t>
            </a:r>
            <a:r>
              <a:rPr lang="es-ES" sz="2400" dirty="0"/>
              <a:t>a fin de prevenir la </a:t>
            </a:r>
            <a:r>
              <a:rPr lang="es-ES" sz="2400" dirty="0" smtClean="0"/>
              <a:t>depleción de </a:t>
            </a:r>
            <a:r>
              <a:rPr lang="es-ES" sz="2400" dirty="0"/>
              <a:t>aminoácidos </a:t>
            </a:r>
            <a:r>
              <a:rPr lang="es-ES" sz="2400" dirty="0" smtClean="0"/>
              <a:t>condicionalmente esenciales</a:t>
            </a:r>
            <a:r>
              <a:rPr lang="es-ES" sz="2400" dirty="0"/>
              <a:t>, y con ello, la perpetuación de </a:t>
            </a:r>
            <a:r>
              <a:rPr lang="es-ES" sz="2400" dirty="0" smtClean="0"/>
              <a:t>la </a:t>
            </a:r>
            <a:r>
              <a:rPr lang="es-ES" sz="2400" dirty="0" err="1" smtClean="0"/>
              <a:t>Hiperamonemia</a:t>
            </a:r>
            <a:r>
              <a:rPr lang="es-ES" sz="2400" dirty="0" smtClean="0"/>
              <a:t>.</a:t>
            </a:r>
            <a:endParaRPr lang="es-ES" sz="2400" dirty="0"/>
          </a:p>
          <a:p>
            <a:pPr marL="285750" indent="-285750" algn="just">
              <a:buFont typeface="Wingdings" charset="2"/>
              <a:buChar char="¡"/>
            </a:pPr>
            <a:r>
              <a:rPr lang="es-ES" sz="2400" dirty="0"/>
              <a:t>La suplementación con </a:t>
            </a:r>
            <a:r>
              <a:rPr lang="es-ES" sz="2400" dirty="0" smtClean="0"/>
              <a:t>L </a:t>
            </a:r>
            <a:r>
              <a:rPr lang="es-ES" sz="2400" dirty="0" err="1" smtClean="0"/>
              <a:t>carnitina</a:t>
            </a:r>
            <a:r>
              <a:rPr lang="es-ES" sz="2400" dirty="0" smtClean="0"/>
              <a:t> debería </a:t>
            </a:r>
            <a:r>
              <a:rPr lang="es-ES" sz="2400" dirty="0"/>
              <a:t>considerarse dentro de </a:t>
            </a:r>
            <a:r>
              <a:rPr lang="es-ES" sz="2400" dirty="0" smtClean="0"/>
              <a:t>las intervenciones </a:t>
            </a:r>
            <a:r>
              <a:rPr lang="es-ES" sz="2400" dirty="0"/>
              <a:t>nutricionales </a:t>
            </a:r>
            <a:r>
              <a:rPr lang="es-ES" sz="2400" dirty="0" smtClean="0"/>
              <a:t>de </a:t>
            </a:r>
            <a:r>
              <a:rPr lang="es-ES" sz="2400" dirty="0"/>
              <a:t>la </a:t>
            </a:r>
            <a:r>
              <a:rPr lang="es-ES" sz="2400" dirty="0" err="1"/>
              <a:t>hiperamonemia</a:t>
            </a:r>
            <a:r>
              <a:rPr lang="es-ES" sz="2400" dirty="0" smtClean="0"/>
              <a:t>. </a:t>
            </a:r>
          </a:p>
          <a:p>
            <a:pPr marL="285750" indent="-285750" algn="just">
              <a:buFont typeface="Wingdings" charset="2"/>
              <a:buChar char="¡"/>
            </a:pPr>
            <a:endParaRPr lang="es-ES" sz="2400" dirty="0"/>
          </a:p>
          <a:p>
            <a:pPr algn="just"/>
            <a:endParaRPr lang="es-ES" sz="2400" dirty="0"/>
          </a:p>
          <a:p>
            <a:pPr algn="just"/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1208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516880" y="2545080"/>
            <a:ext cx="44827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 b="1" i="1" dirty="0" smtClean="0"/>
              <a:t>MUCHAS GRACIAS</a:t>
            </a:r>
            <a:endParaRPr lang="es-ES" sz="4400" b="1" i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3432784" y="5598812"/>
            <a:ext cx="4024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>
                <a:hlinkClick r:id="rId2"/>
              </a:rPr>
              <a:t>marthabeatrizperezsantana@gmail.com</a:t>
            </a:r>
            <a:r>
              <a:rPr lang="es-ES" i="1" dirty="0" smtClean="0"/>
              <a:t> </a:t>
            </a:r>
            <a:endParaRPr lang="es-ES" i="1" dirty="0"/>
          </a:p>
        </p:txBody>
      </p:sp>
      <p:sp>
        <p:nvSpPr>
          <p:cNvPr id="6" name="4 CuadroTexto"/>
          <p:cNvSpPr txBox="1"/>
          <p:nvPr/>
        </p:nvSpPr>
        <p:spPr>
          <a:xfrm>
            <a:off x="1450509" y="61585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2149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1 Título"/>
          <p:cNvSpPr>
            <a:spLocks noGrp="1"/>
          </p:cNvSpPr>
          <p:nvPr>
            <p:ph type="title"/>
          </p:nvPr>
        </p:nvSpPr>
        <p:spPr>
          <a:xfrm>
            <a:off x="4922520" y="868998"/>
            <a:ext cx="3657600" cy="725470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 smtClean="0"/>
              <a:t>TEMÁTICAS</a:t>
            </a:r>
            <a:endParaRPr lang="es-ES" sz="2800" b="1" dirty="0"/>
          </a:p>
        </p:txBody>
      </p:sp>
      <p:sp>
        <p:nvSpPr>
          <p:cNvPr id="1048602" name="2 CuadroTexto"/>
          <p:cNvSpPr txBox="1"/>
          <p:nvPr/>
        </p:nvSpPr>
        <p:spPr>
          <a:xfrm>
            <a:off x="3794760" y="1716464"/>
            <a:ext cx="77991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GENERALIDADES DE NUTRICIÓN CLÍNICA EN LAS ENFERMEDADES NEUROPEDÍATRICAS.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TRATAMIENTO NUTRICIONAL DE LA HIPERAMONEMIA  A PARTIR DE LA PRESENTACIÓN DE UN CASO CLÍNICO</a:t>
            </a:r>
          </a:p>
        </p:txBody>
      </p:sp>
      <p:sp>
        <p:nvSpPr>
          <p:cNvPr id="1048603" name="3 CuadroTexto"/>
          <p:cNvSpPr txBox="1"/>
          <p:nvPr/>
        </p:nvSpPr>
        <p:spPr>
          <a:xfrm>
            <a:off x="3794762" y="3682364"/>
            <a:ext cx="779910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OBJETIVO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CONOCER LAS GENERALIDADES </a:t>
            </a:r>
            <a:r>
              <a:rPr lang="es-ES" sz="2400" dirty="0"/>
              <a:t>DE NUTRICIÓN CLÍNICA EN </a:t>
            </a:r>
            <a:r>
              <a:rPr lang="es-ES" sz="2400" dirty="0" smtClean="0"/>
              <a:t>LAS ENFERMEDADES NEUROPEDÍATRICAS.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 smtClean="0"/>
              <a:t>DETERMINAR LA CONDUCCIÓN DE LA INTERVENCIÓN NUTRICIONAL  A PARTIR DEL PROBLEMA NEUROLOGICO.</a:t>
            </a:r>
          </a:p>
          <a:p>
            <a:endParaRPr lang="es-ES" sz="2400" dirty="0" smtClean="0"/>
          </a:p>
          <a:p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7578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1048622 Título"/>
          <p:cNvSpPr>
            <a:spLocks noGrp="1"/>
          </p:cNvSpPr>
          <p:nvPr>
            <p:ph type="title"/>
          </p:nvPr>
        </p:nvSpPr>
        <p:spPr>
          <a:xfrm>
            <a:off x="3581400" y="914400"/>
            <a:ext cx="8046720" cy="76104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en-US" altLang="x-none" sz="2800" b="1" dirty="0" err="1"/>
              <a:t>E</a:t>
            </a:r>
            <a:r>
              <a:rPr lang="en-US" altLang="x-none" sz="2800" b="1" dirty="0" err="1" smtClean="0"/>
              <a:t>nfermedades</a:t>
            </a:r>
            <a:r>
              <a:rPr lang="en-US" altLang="x-none" sz="2800" b="1" dirty="0" smtClean="0"/>
              <a:t> Neuropedíatricas</a:t>
            </a:r>
            <a:endParaRPr lang="x-none" sz="2800" b="1"/>
          </a:p>
        </p:txBody>
      </p:sp>
      <p:sp>
        <p:nvSpPr>
          <p:cNvPr id="1048624" name="1048623 Marcador de contenido"/>
          <p:cNvSpPr>
            <a:spLocks noGrp="1"/>
          </p:cNvSpPr>
          <p:nvPr>
            <p:ph sz="half" idx="1"/>
          </p:nvPr>
        </p:nvSpPr>
        <p:spPr>
          <a:xfrm>
            <a:off x="3307080" y="1852929"/>
            <a:ext cx="3810000" cy="37431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6429"/>
          </a:bodyPr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 smtClean="0"/>
              <a:t> </a:t>
            </a:r>
            <a:r>
              <a:rPr lang="en-US" altLang="x-none" sz="2500" dirty="0" err="1" smtClean="0"/>
              <a:t>Lesiones</a:t>
            </a:r>
            <a:r>
              <a:rPr lang="en-US" altLang="x-none" sz="2500" dirty="0" smtClean="0"/>
              <a:t> </a:t>
            </a:r>
            <a:r>
              <a:rPr lang="en-US" altLang="x-none" sz="2500" dirty="0" err="1" smtClean="0"/>
              <a:t>Estáticas</a:t>
            </a:r>
            <a:endParaRPr lang="en-US" altLang="x-none" sz="2500" dirty="0" smtClean="0"/>
          </a:p>
          <a:p>
            <a:pPr>
              <a:buFont typeface="Courier New" pitchFamily="49" charset="0"/>
              <a:buChar char="o"/>
            </a:pPr>
            <a:r>
              <a:rPr lang="en-US" altLang="x-none" sz="2500" dirty="0" err="1" smtClean="0"/>
              <a:t>Noxas</a:t>
            </a:r>
            <a:r>
              <a:rPr lang="en-US" altLang="x-none" sz="2500" dirty="0" smtClean="0"/>
              <a:t>:</a:t>
            </a:r>
            <a:endParaRPr lang="x-none" sz="2500"/>
          </a:p>
          <a:p>
            <a:pPr>
              <a:buFont typeface="Wingdings" charset="2"/>
              <a:buChar char="ü"/>
            </a:pPr>
            <a:r>
              <a:rPr lang="en-US" altLang="x-none" sz="2500" dirty="0" err="1" smtClean="0"/>
              <a:t>Prenatales</a:t>
            </a:r>
            <a:endParaRPr lang="x-none" sz="2500"/>
          </a:p>
          <a:p>
            <a:pPr>
              <a:buFont typeface="Wingdings" charset="2"/>
              <a:buChar char="ü"/>
            </a:pPr>
            <a:r>
              <a:rPr lang="en-US" altLang="x-none" sz="2500" dirty="0" err="1" smtClean="0"/>
              <a:t>Perinatales</a:t>
            </a:r>
            <a:endParaRPr lang="x-none" sz="2500"/>
          </a:p>
          <a:p>
            <a:pPr>
              <a:buFont typeface="Wingdings" charset="2"/>
              <a:buChar char="ü"/>
            </a:pPr>
            <a:r>
              <a:rPr lang="en-US" altLang="x-none" sz="2500" dirty="0" err="1" smtClean="0"/>
              <a:t>Postnatales</a:t>
            </a:r>
            <a:endParaRPr lang="x-none" sz="2500"/>
          </a:p>
          <a:p>
            <a:endParaRPr lang="x-none" sz="2400"/>
          </a:p>
        </p:txBody>
      </p:sp>
      <p:sp>
        <p:nvSpPr>
          <p:cNvPr id="1048625" name="1048624 Marcador de contenido"/>
          <p:cNvSpPr>
            <a:spLocks noGrp="1"/>
          </p:cNvSpPr>
          <p:nvPr>
            <p:ph sz="half" idx="2"/>
          </p:nvPr>
        </p:nvSpPr>
        <p:spPr>
          <a:xfrm>
            <a:off x="7757160" y="1852930"/>
            <a:ext cx="4093464" cy="374319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6429"/>
          </a:bodyPr>
          <a:lstStyle/>
          <a:p>
            <a:pPr>
              <a:buFont typeface="Wingdings" pitchFamily="2" charset="2"/>
              <a:buChar char="q"/>
            </a:pPr>
            <a:r>
              <a:rPr lang="en-US" altLang="x-none" sz="2400" dirty="0" smtClean="0"/>
              <a:t> </a:t>
            </a:r>
            <a:r>
              <a:rPr lang="en-US" altLang="x-none" sz="2500" dirty="0" err="1" smtClean="0"/>
              <a:t>Lesiones</a:t>
            </a:r>
            <a:r>
              <a:rPr lang="en-US" altLang="x-none" sz="2500" dirty="0" smtClean="0"/>
              <a:t> </a:t>
            </a:r>
            <a:r>
              <a:rPr lang="en-US" altLang="x-none" sz="2500" dirty="0" err="1" smtClean="0"/>
              <a:t>Progresivas</a:t>
            </a:r>
            <a:endParaRPr lang="x-none" sz="2500"/>
          </a:p>
          <a:p>
            <a:pPr>
              <a:buFont typeface="Courier New" pitchFamily="49" charset="0"/>
              <a:buChar char="o"/>
            </a:pPr>
            <a:r>
              <a:rPr lang="en-US" altLang="x-none" sz="2500" dirty="0" err="1" smtClean="0"/>
              <a:t>Nivel</a:t>
            </a:r>
            <a:r>
              <a:rPr lang="en-US" altLang="x-none" sz="2500" dirty="0" smtClean="0"/>
              <a:t> </a:t>
            </a:r>
            <a:r>
              <a:rPr lang="en-US" altLang="x-none" sz="2500" dirty="0" err="1" smtClean="0"/>
              <a:t>genómico</a:t>
            </a:r>
            <a:r>
              <a:rPr lang="en-US" altLang="x-none" sz="2500" dirty="0" smtClean="0"/>
              <a:t> con:</a:t>
            </a:r>
            <a:endParaRPr lang="x-none" sz="2500"/>
          </a:p>
          <a:p>
            <a:pPr>
              <a:buFont typeface="Wingdings" charset="2"/>
              <a:buChar char="ü"/>
            </a:pPr>
            <a:r>
              <a:rPr lang="en-US" altLang="x-none" sz="2500" dirty="0" smtClean="0"/>
              <a:t>Con </a:t>
            </a:r>
            <a:r>
              <a:rPr lang="en-US" altLang="x-none" sz="2500" dirty="0" err="1" smtClean="0"/>
              <a:t>expresión</a:t>
            </a:r>
            <a:r>
              <a:rPr lang="en-US" altLang="x-none" sz="2500" dirty="0" smtClean="0"/>
              <a:t> </a:t>
            </a:r>
            <a:r>
              <a:rPr lang="en-US" altLang="x-none" sz="2500" dirty="0" err="1" smtClean="0"/>
              <a:t>proteómica</a:t>
            </a:r>
            <a:endParaRPr lang="x-none" sz="2500"/>
          </a:p>
          <a:p>
            <a:pPr>
              <a:buFont typeface="Wingdings" charset="2"/>
              <a:buChar char="ü"/>
            </a:pPr>
            <a:r>
              <a:rPr lang="en-US" altLang="x-none" sz="2500" dirty="0" smtClean="0"/>
              <a:t>Con </a:t>
            </a:r>
            <a:r>
              <a:rPr lang="en-US" altLang="x-none" sz="2500" dirty="0" err="1" smtClean="0"/>
              <a:t>expresión</a:t>
            </a:r>
            <a:r>
              <a:rPr lang="en-US" altLang="x-none" sz="2500" dirty="0" smtClean="0"/>
              <a:t> </a:t>
            </a:r>
            <a:r>
              <a:rPr lang="en-US" altLang="x-none" sz="2500" dirty="0" err="1"/>
              <a:t>m</a:t>
            </a:r>
            <a:r>
              <a:rPr lang="en-US" altLang="x-none" sz="2500" dirty="0" err="1" smtClean="0"/>
              <a:t>etabólomica</a:t>
            </a:r>
            <a:endParaRPr lang="x-none" sz="2500"/>
          </a:p>
          <a:p>
            <a:pPr>
              <a:buFont typeface="Courier New" pitchFamily="49" charset="0"/>
              <a:buChar char="o"/>
            </a:pPr>
            <a:r>
              <a:rPr lang="en-US" altLang="x-none" sz="2500" dirty="0" err="1" smtClean="0"/>
              <a:t>Trastornos</a:t>
            </a:r>
            <a:r>
              <a:rPr lang="en-US" altLang="x-none" sz="2500" dirty="0" smtClean="0"/>
              <a:t> </a:t>
            </a:r>
            <a:r>
              <a:rPr lang="en-US" altLang="x-none" sz="2500" dirty="0" err="1" smtClean="0"/>
              <a:t>Autoinmunes</a:t>
            </a:r>
            <a:endParaRPr lang="en-US" altLang="x-none" sz="2500" dirty="0" smtClean="0"/>
          </a:p>
          <a:p>
            <a:pPr>
              <a:buFont typeface="Courier New" pitchFamily="49" charset="0"/>
              <a:buChar char="o"/>
            </a:pPr>
            <a:r>
              <a:rPr lang="en-US" altLang="x-none" sz="2500" dirty="0" err="1" smtClean="0"/>
              <a:t>Lesiones</a:t>
            </a:r>
            <a:r>
              <a:rPr lang="en-US" altLang="x-none" sz="2500" dirty="0" smtClean="0"/>
              <a:t> </a:t>
            </a:r>
            <a:r>
              <a:rPr lang="en-US" altLang="x-none" sz="2500" dirty="0" err="1" smtClean="0"/>
              <a:t>Tumores</a:t>
            </a:r>
            <a:endParaRPr lang="x-none" sz="2500"/>
          </a:p>
          <a:p>
            <a:pPr>
              <a:buFont typeface="Wingdings" charset="2"/>
              <a:buChar char="l"/>
            </a:pPr>
            <a:endParaRPr lang="x-none" sz="2400"/>
          </a:p>
        </p:txBody>
      </p:sp>
    </p:spTree>
    <p:extLst>
      <p:ext uri="{BB962C8B-B14F-4D97-AF65-F5344CB8AC3E}">
        <p14:creationId xmlns:p14="http://schemas.microsoft.com/office/powerpoint/2010/main" val="35371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1 CuadroTexto"/>
          <p:cNvSpPr txBox="1"/>
          <p:nvPr/>
        </p:nvSpPr>
        <p:spPr>
          <a:xfrm>
            <a:off x="4980354" y="942871"/>
            <a:ext cx="457203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+mj-lt"/>
              </a:rPr>
              <a:t>LESIONES ESTÁTICAS</a:t>
            </a:r>
            <a:endParaRPr lang="es-ES" sz="2800" b="1" dirty="0">
              <a:latin typeface="+mj-lt"/>
            </a:endParaRPr>
          </a:p>
        </p:txBody>
      </p:sp>
      <p:sp>
        <p:nvSpPr>
          <p:cNvPr id="1048627" name="3 Rectángulo"/>
          <p:cNvSpPr/>
          <p:nvPr/>
        </p:nvSpPr>
        <p:spPr>
          <a:xfrm>
            <a:off x="4184063" y="2344098"/>
            <a:ext cx="6164613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en-US" altLang="x-none" sz="2400" b="1" dirty="0" smtClean="0"/>
              <a:t>FACTORES DE RIESGOS NUTRICIONALES</a:t>
            </a:r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altLang="x-none" sz="2400" dirty="0" err="1" smtClean="0"/>
              <a:t>Trastornos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masticatorios</a:t>
            </a:r>
            <a:r>
              <a:rPr lang="en-US" altLang="x-none" sz="2400" dirty="0" smtClean="0"/>
              <a:t> y/o </a:t>
            </a:r>
            <a:r>
              <a:rPr lang="en-US" altLang="x-none" sz="2400" dirty="0" err="1" smtClean="0"/>
              <a:t>deglutorios</a:t>
            </a:r>
            <a:endParaRPr lang="zh-CN" alt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altLang="x-none" sz="2400" dirty="0" err="1" smtClean="0"/>
              <a:t>Desordenes</a:t>
            </a:r>
            <a:r>
              <a:rPr lang="en-US" altLang="x-none" sz="2400" dirty="0" smtClean="0"/>
              <a:t> </a:t>
            </a:r>
            <a:r>
              <a:rPr lang="en-US" altLang="x-none" sz="2400" dirty="0" err="1" smtClean="0"/>
              <a:t>gastrointestinales</a:t>
            </a:r>
            <a:r>
              <a:rPr lang="en-US" altLang="x-none" sz="2400" dirty="0"/>
              <a:t>: </a:t>
            </a:r>
            <a:r>
              <a:rPr lang="en-US" altLang="x-none" sz="2400" dirty="0" smtClean="0"/>
              <a:t>RGE, </a:t>
            </a:r>
            <a:r>
              <a:rPr lang="en-US" altLang="x-none" sz="2400" dirty="0" err="1" smtClean="0"/>
              <a:t>constipación</a:t>
            </a:r>
            <a:endParaRPr lang="zh-CN" alt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altLang="x-none" sz="2400" dirty="0" err="1" smtClean="0"/>
              <a:t>Hipótonia</a:t>
            </a:r>
            <a:r>
              <a:rPr lang="en-US" altLang="x-none" sz="2400" dirty="0" smtClean="0"/>
              <a:t>/</a:t>
            </a:r>
            <a:r>
              <a:rPr lang="en-US" altLang="x-none" sz="2400" dirty="0" err="1" smtClean="0"/>
              <a:t>Rígidez</a:t>
            </a:r>
            <a:endParaRPr lang="zh-CN" altLang="en-US" sz="2400" dirty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altLang="x-none" sz="2400" dirty="0" err="1"/>
              <a:t>Cuadros</a:t>
            </a:r>
            <a:r>
              <a:rPr lang="en-US" altLang="x-none" sz="2400" dirty="0"/>
              <a:t> </a:t>
            </a:r>
            <a:r>
              <a:rPr lang="en-US" altLang="x-none" sz="2400" dirty="0" err="1"/>
              <a:t>epilépticos</a:t>
            </a:r>
            <a:r>
              <a:rPr lang="en-US" altLang="x-none" sz="2400" dirty="0"/>
              <a:t>  </a:t>
            </a:r>
            <a:r>
              <a:rPr lang="en-US" altLang="x-none" sz="2400" dirty="0" err="1"/>
              <a:t>secundario</a:t>
            </a:r>
            <a:r>
              <a:rPr lang="en-US" altLang="x-none" sz="2400" dirty="0"/>
              <a:t> a la </a:t>
            </a:r>
            <a:r>
              <a:rPr lang="en-US" altLang="x-none" sz="2400" dirty="0" err="1"/>
              <a:t>lesión</a:t>
            </a:r>
            <a:r>
              <a:rPr lang="en-US" altLang="x-none" sz="2400" dirty="0"/>
              <a:t> </a:t>
            </a:r>
            <a:endParaRPr lang="en-US" altLang="x-none" sz="2400" dirty="0" smtClean="0"/>
          </a:p>
          <a:p>
            <a:pPr marL="342900" lvl="0" indent="-342900" algn="just">
              <a:buFont typeface="Wingdings" pitchFamily="2" charset="2"/>
              <a:buChar char="Ø"/>
            </a:pPr>
            <a:r>
              <a:rPr lang="en-US" altLang="zh-CN" sz="2400" dirty="0" smtClean="0"/>
              <a:t>Mala </a:t>
            </a:r>
            <a:r>
              <a:rPr lang="en-US" altLang="zh-CN" sz="2400" dirty="0" err="1" smtClean="0"/>
              <a:t>nutrición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por</a:t>
            </a:r>
            <a:r>
              <a:rPr lang="en-US" altLang="zh-CN" sz="2400" dirty="0" smtClean="0"/>
              <a:t> </a:t>
            </a:r>
            <a:r>
              <a:rPr lang="en-US" altLang="zh-CN" sz="2400" dirty="0" err="1" smtClean="0"/>
              <a:t>defecto</a:t>
            </a:r>
            <a:endParaRPr lang="zh-CN" altLang="en-US" sz="2400" dirty="0"/>
          </a:p>
        </p:txBody>
      </p:sp>
      <p:sp>
        <p:nvSpPr>
          <p:cNvPr id="1048628" name="5 CuadroTexto"/>
          <p:cNvSpPr txBox="1"/>
          <p:nvPr/>
        </p:nvSpPr>
        <p:spPr>
          <a:xfrm>
            <a:off x="6025600" y="1697969"/>
            <a:ext cx="278634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s-ES" sz="2400" b="1" dirty="0" smtClean="0">
                <a:latin typeface="+mj-lt"/>
              </a:rPr>
              <a:t>Parálisis Cerebral</a:t>
            </a:r>
            <a:endParaRPr lang="es-ES" sz="2400" b="1" dirty="0">
              <a:latin typeface="+mj-lt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4196550" y="5443248"/>
            <a:ext cx="60645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x-none" sz="2400" b="1" dirty="0"/>
              <a:t>IMPORTANCIA DE LA ATENCIÓN NUTRICIONAL</a:t>
            </a:r>
            <a:endParaRPr lang="es-ES" altLang="zh-CN" sz="2400" b="1" dirty="0"/>
          </a:p>
        </p:txBody>
      </p:sp>
      <p:sp>
        <p:nvSpPr>
          <p:cNvPr id="6" name="Flecha curvada hacia abajo 3"/>
          <p:cNvSpPr/>
          <p:nvPr/>
        </p:nvSpPr>
        <p:spPr>
          <a:xfrm rot="16200000" flipH="1">
            <a:off x="3019739" y="4878906"/>
            <a:ext cx="1569951" cy="47386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2 Conector recto"/>
          <p:cNvCxnSpPr>
            <a:cxnSpLocks/>
          </p:cNvCxnSpPr>
          <p:nvPr/>
        </p:nvCxnSpPr>
        <p:spPr>
          <a:xfrm>
            <a:off x="3276561" y="5365073"/>
            <a:ext cx="1581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9 Conector recto"/>
          <p:cNvCxnSpPr>
            <a:cxnSpLocks/>
          </p:cNvCxnSpPr>
          <p:nvPr/>
        </p:nvCxnSpPr>
        <p:spPr>
          <a:xfrm>
            <a:off x="4859861" y="4299271"/>
            <a:ext cx="0" cy="105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14 Conector recto"/>
          <p:cNvCxnSpPr>
            <a:cxnSpLocks/>
          </p:cNvCxnSpPr>
          <p:nvPr/>
        </p:nvCxnSpPr>
        <p:spPr>
          <a:xfrm>
            <a:off x="4859860" y="4297683"/>
            <a:ext cx="199261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19 Conector recto"/>
          <p:cNvCxnSpPr>
            <a:cxnSpLocks/>
          </p:cNvCxnSpPr>
          <p:nvPr/>
        </p:nvCxnSpPr>
        <p:spPr>
          <a:xfrm>
            <a:off x="6852479" y="3339149"/>
            <a:ext cx="0" cy="958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25 Conector recto"/>
          <p:cNvCxnSpPr>
            <a:cxnSpLocks/>
          </p:cNvCxnSpPr>
          <p:nvPr/>
        </p:nvCxnSpPr>
        <p:spPr>
          <a:xfrm>
            <a:off x="6850362" y="3310886"/>
            <a:ext cx="260453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2" name="28 CuadroTexto"/>
          <p:cNvSpPr txBox="1"/>
          <p:nvPr/>
        </p:nvSpPr>
        <p:spPr>
          <a:xfrm>
            <a:off x="3276561" y="5546869"/>
            <a:ext cx="221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Ámbito clínico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48633" name="29 CuadroTexto"/>
          <p:cNvSpPr txBox="1"/>
          <p:nvPr/>
        </p:nvSpPr>
        <p:spPr>
          <a:xfrm>
            <a:off x="3023576" y="4291454"/>
            <a:ext cx="20970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Evaluación Nutricional </a:t>
            </a:r>
            <a:endParaRPr lang="es-ES" sz="2400" dirty="0"/>
          </a:p>
        </p:txBody>
      </p:sp>
      <p:sp>
        <p:nvSpPr>
          <p:cNvPr id="1048634" name="30 CuadroTexto"/>
          <p:cNvSpPr txBox="1"/>
          <p:nvPr/>
        </p:nvSpPr>
        <p:spPr>
          <a:xfrm>
            <a:off x="4785361" y="3282020"/>
            <a:ext cx="1800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Diagnóstico Nutricional </a:t>
            </a:r>
            <a:endParaRPr lang="es-ES" sz="2400" dirty="0"/>
          </a:p>
        </p:txBody>
      </p:sp>
      <p:sp>
        <p:nvSpPr>
          <p:cNvPr id="1048635" name="31 CuadroTexto"/>
          <p:cNvSpPr txBox="1"/>
          <p:nvPr/>
        </p:nvSpPr>
        <p:spPr>
          <a:xfrm>
            <a:off x="6852478" y="2560786"/>
            <a:ext cx="24195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Indicaciones Nutricionales </a:t>
            </a:r>
          </a:p>
          <a:p>
            <a:pPr algn="ctr">
              <a:buFont typeface="Arial" pitchFamily="34" charset="0"/>
              <a:buChar char="•"/>
            </a:pPr>
            <a:endParaRPr lang="es-ES" sz="2400" dirty="0"/>
          </a:p>
          <a:p>
            <a:pPr algn="ctr">
              <a:buFont typeface="Arial" pitchFamily="34" charset="0"/>
              <a:buChar char="•"/>
            </a:pPr>
            <a:endParaRPr lang="es-ES" sz="2400" dirty="0"/>
          </a:p>
        </p:txBody>
      </p:sp>
      <p:cxnSp>
        <p:nvCxnSpPr>
          <p:cNvPr id="3145738" name="35 Conector recto"/>
          <p:cNvCxnSpPr>
            <a:cxnSpLocks/>
          </p:cNvCxnSpPr>
          <p:nvPr/>
        </p:nvCxnSpPr>
        <p:spPr>
          <a:xfrm rot="5400000">
            <a:off x="8715928" y="2578484"/>
            <a:ext cx="1500198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40 Conector recto"/>
          <p:cNvCxnSpPr>
            <a:cxnSpLocks/>
          </p:cNvCxnSpPr>
          <p:nvPr/>
        </p:nvCxnSpPr>
        <p:spPr>
          <a:xfrm>
            <a:off x="9454896" y="1829443"/>
            <a:ext cx="2355086" cy="29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6" name="44 CuadroTexto"/>
          <p:cNvSpPr txBox="1"/>
          <p:nvPr/>
        </p:nvSpPr>
        <p:spPr>
          <a:xfrm>
            <a:off x="8359090" y="4055708"/>
            <a:ext cx="3377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err="1" smtClean="0"/>
              <a:t>Dietoterapía</a:t>
            </a:r>
            <a:r>
              <a:rPr lang="es-ES" sz="2400" dirty="0" smtClean="0"/>
              <a:t> adaptada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Suplemento Nutricional</a:t>
            </a:r>
            <a:endParaRPr lang="es-ES" sz="2400" dirty="0"/>
          </a:p>
        </p:txBody>
      </p:sp>
      <p:cxnSp>
        <p:nvCxnSpPr>
          <p:cNvPr id="3145740" name="63 Conector recto de flecha"/>
          <p:cNvCxnSpPr>
            <a:cxnSpLocks/>
          </p:cNvCxnSpPr>
          <p:nvPr/>
        </p:nvCxnSpPr>
        <p:spPr>
          <a:xfrm>
            <a:off x="11809982" y="1858952"/>
            <a:ext cx="0" cy="3149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41" name="75 Conector recto de flecha"/>
          <p:cNvCxnSpPr>
            <a:cxnSpLocks/>
          </p:cNvCxnSpPr>
          <p:nvPr/>
        </p:nvCxnSpPr>
        <p:spPr>
          <a:xfrm flipH="1">
            <a:off x="5360414" y="5846621"/>
            <a:ext cx="311302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42" name="81 Conector recto"/>
          <p:cNvCxnSpPr>
            <a:cxnSpLocks/>
          </p:cNvCxnSpPr>
          <p:nvPr/>
        </p:nvCxnSpPr>
        <p:spPr>
          <a:xfrm>
            <a:off x="8473440" y="5008746"/>
            <a:ext cx="12192" cy="837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91 Conector recto"/>
          <p:cNvCxnSpPr>
            <a:cxnSpLocks/>
          </p:cNvCxnSpPr>
          <p:nvPr/>
        </p:nvCxnSpPr>
        <p:spPr>
          <a:xfrm>
            <a:off x="8473440" y="5013960"/>
            <a:ext cx="3291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7" name="103 CuadroTexto"/>
          <p:cNvSpPr txBox="1"/>
          <p:nvPr/>
        </p:nvSpPr>
        <p:spPr>
          <a:xfrm>
            <a:off x="8473440" y="5146759"/>
            <a:ext cx="36728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/>
              <a:t>Comunidad Pacientes egresados</a:t>
            </a:r>
            <a:endParaRPr lang="es-ES" sz="2000" b="1" dirty="0"/>
          </a:p>
        </p:txBody>
      </p:sp>
      <p:sp>
        <p:nvSpPr>
          <p:cNvPr id="1048639" name="106 CuadroTexto"/>
          <p:cNvSpPr txBox="1"/>
          <p:nvPr/>
        </p:nvSpPr>
        <p:spPr>
          <a:xfrm>
            <a:off x="8955024" y="882580"/>
            <a:ext cx="317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itchFamily="34" charset="0"/>
              <a:buChar char="•"/>
            </a:pPr>
            <a:r>
              <a:rPr lang="es-ES" sz="2400" dirty="0" smtClean="0"/>
              <a:t>Nutriterapéutica</a:t>
            </a:r>
            <a:endParaRPr lang="es-ES" sz="2400" dirty="0"/>
          </a:p>
          <a:p>
            <a:pPr algn="ctr">
              <a:buFont typeface="Arial" pitchFamily="34" charset="0"/>
              <a:buChar char="•"/>
            </a:pPr>
            <a:r>
              <a:rPr lang="es-ES" sz="2400" dirty="0"/>
              <a:t> </a:t>
            </a:r>
            <a:r>
              <a:rPr lang="es-ES" sz="2400" dirty="0" err="1"/>
              <a:t>Dietoterapía</a:t>
            </a:r>
            <a:r>
              <a:rPr lang="es-ES" sz="2400" dirty="0"/>
              <a:t> </a:t>
            </a:r>
            <a:r>
              <a:rPr lang="es-ES" sz="2400" dirty="0" smtClean="0"/>
              <a:t>adaptada</a:t>
            </a:r>
          </a:p>
        </p:txBody>
      </p:sp>
      <p:sp>
        <p:nvSpPr>
          <p:cNvPr id="1048641" name="119 CuadroTexto"/>
          <p:cNvSpPr txBox="1"/>
          <p:nvPr/>
        </p:nvSpPr>
        <p:spPr>
          <a:xfrm>
            <a:off x="3304134" y="904845"/>
            <a:ext cx="3310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Atención Nutricional  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171415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45733" name="2 Conector recto"/>
          <p:cNvCxnSpPr>
            <a:cxnSpLocks/>
          </p:cNvCxnSpPr>
          <p:nvPr/>
        </p:nvCxnSpPr>
        <p:spPr>
          <a:xfrm>
            <a:off x="3276561" y="5365073"/>
            <a:ext cx="1581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4" name="9 Conector recto"/>
          <p:cNvCxnSpPr>
            <a:cxnSpLocks/>
          </p:cNvCxnSpPr>
          <p:nvPr/>
        </p:nvCxnSpPr>
        <p:spPr>
          <a:xfrm>
            <a:off x="4859861" y="4299271"/>
            <a:ext cx="0" cy="1055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5" name="14 Conector recto"/>
          <p:cNvCxnSpPr>
            <a:cxnSpLocks/>
          </p:cNvCxnSpPr>
          <p:nvPr/>
        </p:nvCxnSpPr>
        <p:spPr>
          <a:xfrm>
            <a:off x="4859860" y="4297683"/>
            <a:ext cx="1992619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6" name="19 Conector recto"/>
          <p:cNvCxnSpPr>
            <a:cxnSpLocks/>
          </p:cNvCxnSpPr>
          <p:nvPr/>
        </p:nvCxnSpPr>
        <p:spPr>
          <a:xfrm>
            <a:off x="6852479" y="3339149"/>
            <a:ext cx="0" cy="9585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7" name="25 Conector recto"/>
          <p:cNvCxnSpPr>
            <a:cxnSpLocks/>
          </p:cNvCxnSpPr>
          <p:nvPr/>
        </p:nvCxnSpPr>
        <p:spPr>
          <a:xfrm>
            <a:off x="6850362" y="3310886"/>
            <a:ext cx="2257062" cy="17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2" name="28 CuadroTexto"/>
          <p:cNvSpPr txBox="1"/>
          <p:nvPr/>
        </p:nvSpPr>
        <p:spPr>
          <a:xfrm>
            <a:off x="3304134" y="5477691"/>
            <a:ext cx="221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solidFill>
                  <a:srgbClr val="FF0000"/>
                </a:solidFill>
              </a:rPr>
              <a:t>Ámbito clínico</a:t>
            </a:r>
            <a:endParaRPr lang="es-ES" sz="2400" b="1" dirty="0">
              <a:solidFill>
                <a:srgbClr val="FF0000"/>
              </a:solidFill>
            </a:endParaRPr>
          </a:p>
        </p:txBody>
      </p:sp>
      <p:sp>
        <p:nvSpPr>
          <p:cNvPr id="1048633" name="29 CuadroTexto"/>
          <p:cNvSpPr txBox="1"/>
          <p:nvPr/>
        </p:nvSpPr>
        <p:spPr>
          <a:xfrm>
            <a:off x="3036907" y="4231785"/>
            <a:ext cx="2060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Evaluación Nutricional </a:t>
            </a:r>
            <a:endParaRPr lang="es-ES" sz="2400" dirty="0"/>
          </a:p>
        </p:txBody>
      </p:sp>
      <p:sp>
        <p:nvSpPr>
          <p:cNvPr id="1048634" name="30 CuadroTexto"/>
          <p:cNvSpPr txBox="1"/>
          <p:nvPr/>
        </p:nvSpPr>
        <p:spPr>
          <a:xfrm>
            <a:off x="4660444" y="3319651"/>
            <a:ext cx="21752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Diagnóstico Nutricional </a:t>
            </a:r>
            <a:endParaRPr lang="es-ES" sz="2400" dirty="0"/>
          </a:p>
        </p:txBody>
      </p:sp>
      <p:cxnSp>
        <p:nvCxnSpPr>
          <p:cNvPr id="3145738" name="35 Conector recto"/>
          <p:cNvCxnSpPr>
            <a:cxnSpLocks/>
          </p:cNvCxnSpPr>
          <p:nvPr/>
        </p:nvCxnSpPr>
        <p:spPr>
          <a:xfrm rot="5400000">
            <a:off x="8450066" y="2559729"/>
            <a:ext cx="1500198" cy="2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39" name="40 Conector recto"/>
          <p:cNvCxnSpPr>
            <a:cxnSpLocks/>
          </p:cNvCxnSpPr>
          <p:nvPr/>
        </p:nvCxnSpPr>
        <p:spPr>
          <a:xfrm>
            <a:off x="9201224" y="1843876"/>
            <a:ext cx="2608758" cy="150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6" name="44 CuadroTexto"/>
          <p:cNvSpPr txBox="1"/>
          <p:nvPr/>
        </p:nvSpPr>
        <p:spPr>
          <a:xfrm>
            <a:off x="8383394" y="3710655"/>
            <a:ext cx="33771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2400" dirty="0" smtClean="0"/>
              <a:t> Vigilancia nutricional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</a:t>
            </a:r>
            <a:r>
              <a:rPr lang="es-ES" sz="2400" dirty="0" err="1" smtClean="0"/>
              <a:t>Dietoterapía</a:t>
            </a:r>
            <a:r>
              <a:rPr lang="es-ES" sz="2400" dirty="0" smtClean="0"/>
              <a:t> adaptada</a:t>
            </a:r>
          </a:p>
          <a:p>
            <a:pPr>
              <a:buFont typeface="Arial" pitchFamily="34" charset="0"/>
              <a:buChar char="•"/>
            </a:pPr>
            <a:r>
              <a:rPr lang="es-ES" sz="2400" dirty="0" smtClean="0"/>
              <a:t>  Suplemento Nutricional</a:t>
            </a:r>
            <a:endParaRPr lang="es-ES" sz="2400" dirty="0"/>
          </a:p>
        </p:txBody>
      </p:sp>
      <p:cxnSp>
        <p:nvCxnSpPr>
          <p:cNvPr id="3145740" name="63 Conector recto de flecha"/>
          <p:cNvCxnSpPr>
            <a:cxnSpLocks/>
          </p:cNvCxnSpPr>
          <p:nvPr/>
        </p:nvCxnSpPr>
        <p:spPr>
          <a:xfrm>
            <a:off x="11809982" y="1858952"/>
            <a:ext cx="0" cy="31497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41" name="75 Conector recto de flecha"/>
          <p:cNvCxnSpPr>
            <a:cxnSpLocks/>
          </p:cNvCxnSpPr>
          <p:nvPr/>
        </p:nvCxnSpPr>
        <p:spPr>
          <a:xfrm flipH="1">
            <a:off x="3827053" y="6263103"/>
            <a:ext cx="4645327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45742" name="81 Conector recto"/>
          <p:cNvCxnSpPr>
            <a:cxnSpLocks/>
          </p:cNvCxnSpPr>
          <p:nvPr/>
        </p:nvCxnSpPr>
        <p:spPr>
          <a:xfrm flipH="1">
            <a:off x="8472380" y="5008746"/>
            <a:ext cx="1060" cy="1254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43" name="91 Conector recto"/>
          <p:cNvCxnSpPr>
            <a:cxnSpLocks/>
          </p:cNvCxnSpPr>
          <p:nvPr/>
        </p:nvCxnSpPr>
        <p:spPr>
          <a:xfrm>
            <a:off x="8473440" y="5013960"/>
            <a:ext cx="32918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7" name="103 CuadroTexto"/>
          <p:cNvSpPr txBox="1"/>
          <p:nvPr/>
        </p:nvSpPr>
        <p:spPr>
          <a:xfrm>
            <a:off x="7464084" y="5000638"/>
            <a:ext cx="5310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/>
              <a:t>Comunidad</a:t>
            </a:r>
          </a:p>
          <a:p>
            <a:pPr algn="ctr"/>
            <a:r>
              <a:rPr lang="es-ES" sz="2000" b="1" dirty="0" smtClean="0"/>
              <a:t> Pacientes egresados</a:t>
            </a:r>
            <a:endParaRPr lang="es-ES" sz="2000" b="1" dirty="0"/>
          </a:p>
        </p:txBody>
      </p:sp>
      <p:sp>
        <p:nvSpPr>
          <p:cNvPr id="1048639" name="106 CuadroTexto"/>
          <p:cNvSpPr txBox="1"/>
          <p:nvPr/>
        </p:nvSpPr>
        <p:spPr>
          <a:xfrm>
            <a:off x="7924029" y="907964"/>
            <a:ext cx="4213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ES" sz="2400" dirty="0" smtClean="0">
                <a:solidFill>
                  <a:srgbClr val="FF0000"/>
                </a:solidFill>
              </a:rPr>
              <a:t> Terapia Nutricional Artificial</a:t>
            </a:r>
          </a:p>
          <a:p>
            <a:pPr algn="ctr"/>
            <a:r>
              <a:rPr lang="es-ES" sz="2400" dirty="0" smtClean="0">
                <a:solidFill>
                  <a:srgbClr val="FF0000"/>
                </a:solidFill>
              </a:rPr>
              <a:t> (enteral, parenteral o mixta)</a:t>
            </a:r>
            <a:endParaRPr lang="es-ES" sz="2400" dirty="0">
              <a:solidFill>
                <a:srgbClr val="FF0000"/>
              </a:solidFill>
            </a:endParaRPr>
          </a:p>
        </p:txBody>
      </p:sp>
      <p:sp>
        <p:nvSpPr>
          <p:cNvPr id="1048640" name="112 CuadroTexto"/>
          <p:cNvSpPr txBox="1"/>
          <p:nvPr/>
        </p:nvSpPr>
        <p:spPr>
          <a:xfrm rot="19412927">
            <a:off x="6731114" y="2304325"/>
            <a:ext cx="2495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solidFill>
                  <a:srgbClr val="FF0000"/>
                </a:solidFill>
              </a:rPr>
              <a:t>‟Dianas terapéuticas″</a:t>
            </a:r>
            <a:endParaRPr lang="es-ES" sz="2000" b="1" dirty="0">
              <a:solidFill>
                <a:srgbClr val="FF0000"/>
              </a:solidFill>
            </a:endParaRPr>
          </a:p>
        </p:txBody>
      </p:sp>
      <p:sp>
        <p:nvSpPr>
          <p:cNvPr id="1048641" name="119 CuadroTexto"/>
          <p:cNvSpPr txBox="1"/>
          <p:nvPr/>
        </p:nvSpPr>
        <p:spPr>
          <a:xfrm>
            <a:off x="3304134" y="904845"/>
            <a:ext cx="43585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/>
              <a:t>Atención Nutricional a pacientes graves y críticos  </a:t>
            </a:r>
            <a:endParaRPr lang="es-ES" sz="2800" b="1" dirty="0"/>
          </a:p>
        </p:txBody>
      </p:sp>
    </p:spTree>
    <p:extLst>
      <p:ext uri="{BB962C8B-B14F-4D97-AF65-F5344CB8AC3E}">
        <p14:creationId xmlns:p14="http://schemas.microsoft.com/office/powerpoint/2010/main" val="2238479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2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9332707"/>
              </p:ext>
            </p:extLst>
          </p:nvPr>
        </p:nvGraphicFramePr>
        <p:xfrm>
          <a:off x="195943" y="1554480"/>
          <a:ext cx="11855849" cy="501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8656" name="3 CuadroTexto"/>
          <p:cNvSpPr txBox="1"/>
          <p:nvPr/>
        </p:nvSpPr>
        <p:spPr>
          <a:xfrm>
            <a:off x="4736592" y="937894"/>
            <a:ext cx="596189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+mj-lt"/>
              </a:rPr>
              <a:t>LESIONES PROGRESIVAS</a:t>
            </a:r>
            <a:endParaRPr lang="es-E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736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5" name="2 Diagrama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2885206"/>
              </p:ext>
            </p:extLst>
          </p:nvPr>
        </p:nvGraphicFramePr>
        <p:xfrm>
          <a:off x="1012371" y="2121408"/>
          <a:ext cx="11039421" cy="4450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48656" name="3 CuadroTexto"/>
          <p:cNvSpPr txBox="1"/>
          <p:nvPr/>
        </p:nvSpPr>
        <p:spPr>
          <a:xfrm>
            <a:off x="3675888" y="937894"/>
            <a:ext cx="7461504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latin typeface="+mj-lt"/>
              </a:rPr>
              <a:t>LESIONES PROGRESIVAS </a:t>
            </a:r>
          </a:p>
          <a:p>
            <a:pPr algn="ctr"/>
            <a:r>
              <a:rPr lang="es-ES" sz="2800" b="1" i="1" dirty="0" smtClean="0">
                <a:latin typeface="+mj-lt"/>
              </a:rPr>
              <a:t>Errores Innatos del Metabolismo (EIM)</a:t>
            </a:r>
            <a:endParaRPr lang="es-ES" sz="28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400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1316</TotalTime>
  <Words>826</Words>
  <Application>Microsoft Office PowerPoint</Application>
  <PresentationFormat>Panorámica</PresentationFormat>
  <Paragraphs>158</Paragraphs>
  <Slides>22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32" baseType="lpstr">
      <vt:lpstr>Bebas Neue</vt:lpstr>
      <vt:lpstr>Calibri Light</vt:lpstr>
      <vt:lpstr>Arial</vt:lpstr>
      <vt:lpstr>宋体</vt:lpstr>
      <vt:lpstr>Wingdings</vt:lpstr>
      <vt:lpstr>Courier New</vt:lpstr>
      <vt:lpstr>Tahoma</vt:lpstr>
      <vt:lpstr>Calibri</vt:lpstr>
      <vt:lpstr>Times New Roman</vt:lpstr>
      <vt:lpstr>Tema de Office</vt:lpstr>
      <vt:lpstr>Presentación de PowerPoint</vt:lpstr>
      <vt:lpstr>Presentación de PowerPoint</vt:lpstr>
      <vt:lpstr>TEMÁTICAS</vt:lpstr>
      <vt:lpstr>Enfermedades Neuropedíatricas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DEL CASO CLÍNICO</vt:lpstr>
      <vt:lpstr>SOBRE LA HIPERAMONEMIA Y SUS CAUSAS </vt:lpstr>
      <vt:lpstr>Presentación de PowerPoint</vt:lpstr>
      <vt:lpstr>Presentación de PowerPoint</vt:lpstr>
      <vt:lpstr>DIAGNÓSTICO NUTRICIONAL</vt:lpstr>
      <vt:lpstr>INDICACIONES NUTRICIONALES</vt:lpstr>
      <vt:lpstr>Presentación de PowerPoint</vt:lpstr>
      <vt:lpstr>Presentación de PowerPoint</vt:lpstr>
      <vt:lpstr>CONCLUSIONES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Laura Joy</dc:creator>
  <cp:lastModifiedBy>Jaicer</cp:lastModifiedBy>
  <cp:revision>140</cp:revision>
  <dcterms:created xsi:type="dcterms:W3CDTF">2020-08-27T13:21:39Z</dcterms:created>
  <dcterms:modified xsi:type="dcterms:W3CDTF">2020-10-27T16:34:17Z</dcterms:modified>
</cp:coreProperties>
</file>