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59" r:id="rId4"/>
    <p:sldId id="270" r:id="rId5"/>
    <p:sldId id="257" r:id="rId6"/>
    <p:sldId id="260" r:id="rId7"/>
    <p:sldId id="262" r:id="rId8"/>
    <p:sldId id="266" r:id="rId9"/>
    <p:sldId id="267" r:id="rId1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620"/>
    <p:restoredTop sz="94660"/>
  </p:normalViewPr>
  <p:slideViewPr>
    <p:cSldViewPr>
      <p:cViewPr>
        <p:scale>
          <a:sx n="50" d="100"/>
          <a:sy n="50" d="100"/>
        </p:scale>
        <p:origin x="-996" y="-5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08/04/2016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08/04/2016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08/04/2016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08/04/2016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08/04/2016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08/04/2016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08/04/2016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08/04/2016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08/04/2016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08/04/2016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08/04/2016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08/04/2016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Ejercicios para la Clasificación de los Métodos de Enseñanza.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6021288"/>
            <a:ext cx="6400800" cy="626536"/>
          </a:xfrm>
        </p:spPr>
        <p:txBody>
          <a:bodyPr>
            <a:normAutofit fontScale="92500" lnSpcReduction="10000"/>
          </a:bodyPr>
          <a:lstStyle/>
          <a:p>
            <a:r>
              <a:rPr lang="es-ES" sz="1400" dirty="0" smtClean="0"/>
              <a:t>Adaptado de: </a:t>
            </a:r>
            <a:r>
              <a:rPr lang="es-ES_tradnl" sz="1400" dirty="0"/>
              <a:t>Enrique Martínez-</a:t>
            </a:r>
            <a:r>
              <a:rPr lang="es-ES_tradnl" sz="1400" dirty="0" err="1"/>
              <a:t>Salanova</a:t>
            </a:r>
            <a:r>
              <a:rPr lang="es-ES_tradnl" sz="1400" dirty="0"/>
              <a:t> Sánchez </a:t>
            </a:r>
            <a:r>
              <a:rPr lang="es-ES_tradnl" sz="1400" dirty="0" smtClean="0"/>
              <a:t>.</a:t>
            </a:r>
            <a:r>
              <a:rPr lang="es-ES" sz="1400" dirty="0" smtClean="0"/>
              <a:t> Revista Digital de </a:t>
            </a:r>
            <a:r>
              <a:rPr lang="es-ES" sz="1400" dirty="0" err="1" smtClean="0"/>
              <a:t>Educomunicación</a:t>
            </a:r>
            <a:r>
              <a:rPr lang="es-ES" sz="1400" dirty="0" smtClean="0"/>
              <a:t>. Universidad de Huelva. Disponible en: http</a:t>
            </a:r>
            <a:r>
              <a:rPr lang="es-ES" sz="1400" dirty="0"/>
              <a:t>://www.uhu.es/cine.educacion/didactica/0031clasificacionmetodos.htm</a:t>
            </a:r>
          </a:p>
        </p:txBody>
      </p:sp>
    </p:spTree>
    <p:extLst>
      <p:ext uri="{BB962C8B-B14F-4D97-AF65-F5344CB8AC3E}">
        <p14:creationId xmlns:p14="http://schemas.microsoft.com/office/powerpoint/2010/main" xmlns="" val="811009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Procedimiento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Entregar a cada equipo de profesores el documento Clasificación  de los métodos de enseñanza y uno de los casos para debate. Disponen de 20 min para analizar, clasificar y emitir opinión. </a:t>
            </a:r>
          </a:p>
          <a:p>
            <a:r>
              <a:rPr lang="es-ES" dirty="0" smtClean="0"/>
              <a:t>Se proyectan las </a:t>
            </a:r>
            <a:r>
              <a:rPr lang="es-ES" dirty="0" err="1" smtClean="0"/>
              <a:t>diapos</a:t>
            </a:r>
            <a:r>
              <a:rPr lang="es-ES" dirty="0" smtClean="0"/>
              <a:t> para socializar los casos y lograr discusión de todo el grupo.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1216515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Clasificación a utilizar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2"/>
          </p:nvPr>
        </p:nvSpPr>
        <p:spPr>
          <a:xfrm>
            <a:off x="457200" y="1412776"/>
            <a:ext cx="4040188" cy="496855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s-MX" b="1" dirty="0"/>
              <a:t>1. </a:t>
            </a:r>
            <a:r>
              <a:rPr lang="es-MX" b="1" dirty="0" smtClean="0"/>
              <a:t>Por la forma </a:t>
            </a:r>
            <a:r>
              <a:rPr lang="es-MX" b="1" dirty="0"/>
              <a:t>de razonamiento</a:t>
            </a:r>
          </a:p>
          <a:p>
            <a:pPr marL="400050" lvl="1" indent="0">
              <a:buNone/>
            </a:pPr>
            <a:r>
              <a:rPr lang="es-MX" dirty="0"/>
              <a:t>1.1. Método deductivo</a:t>
            </a:r>
          </a:p>
          <a:p>
            <a:pPr marL="400050" lvl="1" indent="0">
              <a:buNone/>
            </a:pPr>
            <a:r>
              <a:rPr lang="es-MX" dirty="0"/>
              <a:t>1.2. Método inductivo</a:t>
            </a:r>
          </a:p>
          <a:p>
            <a:pPr marL="400050" lvl="1" indent="0">
              <a:buNone/>
            </a:pPr>
            <a:r>
              <a:rPr lang="es-MX" dirty="0"/>
              <a:t>1.3. Método analógico o comparativo</a:t>
            </a:r>
          </a:p>
          <a:p>
            <a:pPr marL="0" indent="0">
              <a:buNone/>
            </a:pPr>
            <a:r>
              <a:rPr lang="es-MX" dirty="0"/>
              <a:t> </a:t>
            </a:r>
          </a:p>
          <a:p>
            <a:pPr marL="0" indent="0">
              <a:buNone/>
            </a:pPr>
            <a:r>
              <a:rPr lang="es-MX" b="1" dirty="0"/>
              <a:t>2. </a:t>
            </a:r>
            <a:r>
              <a:rPr lang="es-MX" b="1" dirty="0" smtClean="0"/>
              <a:t>Por la </a:t>
            </a:r>
            <a:r>
              <a:rPr lang="es-MX" b="1" dirty="0"/>
              <a:t>organización de la materia</a:t>
            </a:r>
          </a:p>
          <a:p>
            <a:pPr marL="400050" lvl="1" indent="0">
              <a:buNone/>
            </a:pPr>
            <a:r>
              <a:rPr lang="es-MX" dirty="0"/>
              <a:t>2.1. Método basado en la lógica de la tradición o de la disciplina científica</a:t>
            </a:r>
          </a:p>
          <a:p>
            <a:pPr marL="400050" lvl="1" indent="0">
              <a:buNone/>
            </a:pPr>
            <a:r>
              <a:rPr lang="es-MX" dirty="0"/>
              <a:t>2.2. Método basado en la psicología del alumno</a:t>
            </a:r>
          </a:p>
          <a:p>
            <a:pPr marL="0" indent="0">
              <a:buNone/>
            </a:pPr>
            <a:r>
              <a:rPr lang="es-MX" dirty="0"/>
              <a:t> </a:t>
            </a:r>
          </a:p>
          <a:p>
            <a:pPr marL="0" indent="0">
              <a:buNone/>
            </a:pPr>
            <a:r>
              <a:rPr lang="es-MX" b="1" dirty="0"/>
              <a:t>3. Los métodos en cuanto a su relación con la realidad</a:t>
            </a:r>
          </a:p>
          <a:p>
            <a:pPr marL="400050" lvl="1" indent="0">
              <a:buNone/>
            </a:pPr>
            <a:r>
              <a:rPr lang="es-MX" dirty="0"/>
              <a:t>3.1. Método simbólico o </a:t>
            </a:r>
            <a:r>
              <a:rPr lang="es-MX" dirty="0" err="1"/>
              <a:t>verbalístico</a:t>
            </a:r>
            <a:endParaRPr lang="es-MX" dirty="0"/>
          </a:p>
          <a:p>
            <a:pPr marL="400050" lvl="1" indent="0">
              <a:buNone/>
            </a:pPr>
            <a:r>
              <a:rPr lang="es-MX" dirty="0"/>
              <a:t>3.2. Método intuitivo</a:t>
            </a:r>
          </a:p>
          <a:p>
            <a:pPr marL="0" indent="0">
              <a:buNone/>
            </a:pPr>
            <a:endParaRPr lang="es-MX" dirty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12777"/>
            <a:ext cx="4041775" cy="460851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MX" b="1" dirty="0"/>
              <a:t>4. </a:t>
            </a:r>
            <a:r>
              <a:rPr lang="es-MX" b="1" dirty="0" smtClean="0"/>
              <a:t>Por las </a:t>
            </a:r>
            <a:r>
              <a:rPr lang="es-MX" b="1" dirty="0"/>
              <a:t>actividades </a:t>
            </a:r>
            <a:r>
              <a:rPr lang="es-MX" b="1" dirty="0" smtClean="0"/>
              <a:t>externas o rol del </a:t>
            </a:r>
            <a:r>
              <a:rPr lang="es-MX" b="1" dirty="0"/>
              <a:t>alumno</a:t>
            </a:r>
          </a:p>
          <a:p>
            <a:pPr marL="400050" lvl="1" indent="0">
              <a:buNone/>
            </a:pPr>
            <a:r>
              <a:rPr lang="es-MX" dirty="0"/>
              <a:t>4.1. Método pasivo</a:t>
            </a:r>
          </a:p>
          <a:p>
            <a:pPr marL="400050" lvl="1" indent="0">
              <a:buNone/>
            </a:pPr>
            <a:r>
              <a:rPr lang="es-MX" dirty="0"/>
              <a:t>4.2. Método activo</a:t>
            </a:r>
          </a:p>
          <a:p>
            <a:pPr marL="0" indent="0">
              <a:buNone/>
            </a:pPr>
            <a:r>
              <a:rPr lang="es-MX" dirty="0"/>
              <a:t> </a:t>
            </a:r>
          </a:p>
          <a:p>
            <a:pPr marL="0" indent="0">
              <a:buNone/>
            </a:pPr>
            <a:r>
              <a:rPr lang="es-MX" b="1" dirty="0"/>
              <a:t>5. </a:t>
            </a:r>
            <a:r>
              <a:rPr lang="es-MX" b="1" dirty="0" smtClean="0"/>
              <a:t>Según el trabajo del alumno:</a:t>
            </a:r>
          </a:p>
          <a:p>
            <a:pPr marL="400050" lvl="1" indent="0">
              <a:buNone/>
            </a:pPr>
            <a:r>
              <a:rPr lang="es-MX" dirty="0" smtClean="0"/>
              <a:t>5.1</a:t>
            </a:r>
            <a:r>
              <a:rPr lang="es-MX" dirty="0"/>
              <a:t>.</a:t>
            </a:r>
            <a:r>
              <a:rPr lang="es-MX" sz="2100" dirty="0"/>
              <a:t> </a:t>
            </a:r>
            <a:r>
              <a:rPr lang="es-MX" sz="2100" dirty="0" smtClean="0"/>
              <a:t>Individual</a:t>
            </a:r>
            <a:endParaRPr lang="es-MX" sz="2100" dirty="0"/>
          </a:p>
          <a:p>
            <a:pPr marL="400050" lvl="1" indent="0">
              <a:buNone/>
            </a:pPr>
            <a:r>
              <a:rPr lang="es-MX" dirty="0"/>
              <a:t>5.2. </a:t>
            </a:r>
            <a:r>
              <a:rPr lang="es-MX" dirty="0" smtClean="0"/>
              <a:t>Colectivo</a:t>
            </a:r>
          </a:p>
          <a:p>
            <a:pPr marL="400050" lvl="1" indent="0">
              <a:buNone/>
            </a:pPr>
            <a:r>
              <a:rPr lang="es-MX" dirty="0" smtClean="0"/>
              <a:t>5.3  Mixto</a:t>
            </a:r>
            <a:endParaRPr lang="es-MX" dirty="0"/>
          </a:p>
          <a:p>
            <a:pPr marL="0" indent="0">
              <a:buNone/>
            </a:pPr>
            <a:r>
              <a:rPr lang="es-MX" dirty="0"/>
              <a:t> </a:t>
            </a:r>
          </a:p>
          <a:p>
            <a:pPr marL="0" indent="0">
              <a:buNone/>
            </a:pPr>
            <a:r>
              <a:rPr lang="es-MX" b="1" dirty="0"/>
              <a:t>6. </a:t>
            </a:r>
            <a:r>
              <a:rPr lang="es-MX" b="1" dirty="0" smtClean="0"/>
              <a:t>Por la </a:t>
            </a:r>
            <a:r>
              <a:rPr lang="es-MX" b="1" dirty="0"/>
              <a:t>aceptación de lo enseñado </a:t>
            </a:r>
          </a:p>
          <a:p>
            <a:pPr marL="400050" lvl="1" indent="0">
              <a:buNone/>
            </a:pPr>
            <a:r>
              <a:rPr lang="es-MX" dirty="0"/>
              <a:t>6.1. Dogmático</a:t>
            </a:r>
          </a:p>
          <a:p>
            <a:pPr marL="400050" lvl="1" indent="0">
              <a:buNone/>
            </a:pPr>
            <a:r>
              <a:rPr lang="es-MX" dirty="0"/>
              <a:t>6.2. Heurístico o de descubrimiento.</a:t>
            </a:r>
            <a:endParaRPr lang="es-ES" dirty="0"/>
          </a:p>
          <a:p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467544" y="6165304"/>
            <a:ext cx="8136904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2400" b="1" dirty="0" smtClean="0"/>
              <a:t>Existen otras muchas clasificaciones.</a:t>
            </a:r>
            <a:endParaRPr lang="es-ES" sz="2400" b="1" dirty="0"/>
          </a:p>
        </p:txBody>
      </p:sp>
    </p:spTree>
    <p:extLst>
      <p:ext uri="{BB962C8B-B14F-4D97-AF65-F5344CB8AC3E}">
        <p14:creationId xmlns:p14="http://schemas.microsoft.com/office/powerpoint/2010/main" xmlns="" val="2545752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Enseñanza </a:t>
            </a:r>
            <a:r>
              <a:rPr lang="es-ES" b="1" dirty="0" err="1"/>
              <a:t>problémica</a:t>
            </a:r>
            <a:endParaRPr lang="es-ES" dirty="0"/>
          </a:p>
        </p:txBody>
      </p:sp>
      <p:sp>
        <p:nvSpPr>
          <p:cNvPr id="8" name="7 Marcador de contenido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25963"/>
          </a:xfrm>
        </p:spPr>
        <p:txBody>
          <a:bodyPr/>
          <a:lstStyle/>
          <a:p>
            <a:r>
              <a:rPr lang="es-ES" dirty="0" smtClean="0"/>
              <a:t>Método más complejo, implica varios métodos.</a:t>
            </a:r>
          </a:p>
          <a:p>
            <a:r>
              <a:rPr lang="es-ES" dirty="0" smtClean="0"/>
              <a:t>Los </a:t>
            </a:r>
            <a:r>
              <a:rPr lang="es-ES" dirty="0"/>
              <a:t>estudiantes </a:t>
            </a:r>
            <a:r>
              <a:rPr lang="es-ES" dirty="0" smtClean="0"/>
              <a:t>buscan solución </a:t>
            </a:r>
            <a:r>
              <a:rPr lang="es-ES" dirty="0"/>
              <a:t>de problemas nuevos para ellos, gracias a lo cual, aprenden a adquirir </a:t>
            </a:r>
            <a:r>
              <a:rPr lang="es-ES" dirty="0" smtClean="0"/>
              <a:t>conocimientos de </a:t>
            </a:r>
            <a:r>
              <a:rPr lang="es-ES" dirty="0"/>
              <a:t>forma independiente </a:t>
            </a:r>
            <a:r>
              <a:rPr lang="es-ES" dirty="0" smtClean="0"/>
              <a:t>y creadora</a:t>
            </a:r>
            <a:r>
              <a:rPr lang="es-ES" dirty="0"/>
              <a:t>. </a:t>
            </a:r>
            <a:endParaRPr lang="es-ES" dirty="0" smtClean="0"/>
          </a:p>
          <a:p>
            <a:r>
              <a:rPr lang="es-ES" dirty="0" smtClean="0"/>
              <a:t>La </a:t>
            </a:r>
            <a:r>
              <a:rPr lang="es-ES" dirty="0"/>
              <a:t>enseñanza se aproxima a la </a:t>
            </a:r>
            <a:r>
              <a:rPr lang="es-ES" dirty="0" smtClean="0"/>
              <a:t>investigación.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463597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Caso 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MX" sz="3100" dirty="0" smtClean="0"/>
              <a:t>Profesor:  </a:t>
            </a:r>
            <a:r>
              <a:rPr lang="es-MX" dirty="0" smtClean="0"/>
              <a:t>presenta </a:t>
            </a:r>
            <a:r>
              <a:rPr lang="es-MX" dirty="0"/>
              <a:t>los objetivos </a:t>
            </a:r>
            <a:r>
              <a:rPr lang="es-MX" dirty="0" smtClean="0"/>
              <a:t>y  un </a:t>
            </a:r>
            <a:r>
              <a:rPr lang="es-MX" dirty="0"/>
              <a:t>breve esbozo de las actividades necesarias para conseguirlos. Entrega a cada alumno una hoja en la que se le dan instrucciones acerca de los contenidos teóricos que debe estudiar en forma individual en la bibliografía </a:t>
            </a:r>
            <a:r>
              <a:rPr lang="es-MX" dirty="0" smtClean="0"/>
              <a:t>que posee en el aula (un libro de texto y dos artículos resumidos).</a:t>
            </a:r>
            <a:endParaRPr lang="es-MX" dirty="0"/>
          </a:p>
          <a:p>
            <a:r>
              <a:rPr lang="es-MX" sz="3100" dirty="0" smtClean="0"/>
              <a:t>Estudiantes: </a:t>
            </a:r>
            <a:r>
              <a:rPr lang="es-MX" dirty="0" smtClean="0"/>
              <a:t>cada uno estudia el material. Luego   se </a:t>
            </a:r>
            <a:r>
              <a:rPr lang="es-MX" dirty="0"/>
              <a:t>reúnen en pequeños grupos para </a:t>
            </a:r>
            <a:r>
              <a:rPr lang="es-MX" dirty="0" smtClean="0"/>
              <a:t>resumir los puntos clave sobre la </a:t>
            </a:r>
            <a:r>
              <a:rPr lang="es-MX" dirty="0"/>
              <a:t>teoría propuesta por el profesor.</a:t>
            </a:r>
          </a:p>
          <a:p>
            <a:r>
              <a:rPr lang="es-MX" sz="3100" dirty="0" smtClean="0"/>
              <a:t>Profesor: </a:t>
            </a:r>
            <a:r>
              <a:rPr lang="es-MX" dirty="0" smtClean="0"/>
              <a:t>Organiza </a:t>
            </a:r>
            <a:r>
              <a:rPr lang="es-MX" dirty="0"/>
              <a:t>un coloquio general sobre el tema en el que a través de preguntas relativas a los puntos </a:t>
            </a:r>
            <a:r>
              <a:rPr lang="es-MX" dirty="0" smtClean="0"/>
              <a:t>clave  se da respuesta a los objetivos.</a:t>
            </a:r>
          </a:p>
          <a:p>
            <a:r>
              <a:rPr lang="es-MX" sz="3100" dirty="0" smtClean="0"/>
              <a:t>Estudiantes:</a:t>
            </a:r>
            <a:r>
              <a:rPr lang="es-MX" dirty="0" smtClean="0"/>
              <a:t> comienzan a participar de forma generalizada.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571076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Caso B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sz="2900" dirty="0" smtClean="0"/>
              <a:t>Profesor: </a:t>
            </a:r>
            <a:r>
              <a:rPr lang="es-MX" dirty="0" smtClean="0"/>
              <a:t>hace recordatorio de la clase  anterior y pregunta </a:t>
            </a:r>
            <a:r>
              <a:rPr lang="es-MX" dirty="0"/>
              <a:t>si hay alguna duda. </a:t>
            </a:r>
            <a:endParaRPr lang="es-MX" dirty="0" smtClean="0"/>
          </a:p>
          <a:p>
            <a:r>
              <a:rPr lang="es-MX" sz="2900" dirty="0" smtClean="0"/>
              <a:t>Estudiantes: </a:t>
            </a:r>
            <a:r>
              <a:rPr lang="es-MX" dirty="0" smtClean="0"/>
              <a:t>No intervienen, dicen no tener dudas.</a:t>
            </a:r>
          </a:p>
          <a:p>
            <a:r>
              <a:rPr lang="es-MX" sz="2900" dirty="0" smtClean="0"/>
              <a:t>Profesor: </a:t>
            </a:r>
            <a:r>
              <a:rPr lang="es-MX" dirty="0" smtClean="0"/>
              <a:t>Explica el nuevo contenido teórico. Realizan </a:t>
            </a:r>
            <a:r>
              <a:rPr lang="es-MX" dirty="0"/>
              <a:t>en la pizarra la </a:t>
            </a:r>
            <a:r>
              <a:rPr lang="es-MX" dirty="0" smtClean="0"/>
              <a:t>demostración </a:t>
            </a:r>
            <a:r>
              <a:rPr lang="es-MX" dirty="0"/>
              <a:t>paso a </a:t>
            </a:r>
            <a:r>
              <a:rPr lang="es-MX" dirty="0" smtClean="0"/>
              <a:t>paso. Pregunta si </a:t>
            </a:r>
            <a:r>
              <a:rPr lang="es-MX" dirty="0"/>
              <a:t>hay </a:t>
            </a:r>
            <a:r>
              <a:rPr lang="es-MX" dirty="0" smtClean="0"/>
              <a:t>dudas.</a:t>
            </a:r>
          </a:p>
          <a:p>
            <a:r>
              <a:rPr lang="es-MX" sz="2900" dirty="0" smtClean="0"/>
              <a:t>Estudiantes:</a:t>
            </a:r>
            <a:r>
              <a:rPr lang="es-MX" dirty="0" smtClean="0"/>
              <a:t> Un estudiante pide se repita explicación del paso No 3. </a:t>
            </a:r>
          </a:p>
          <a:p>
            <a:r>
              <a:rPr lang="es-MX" dirty="0" smtClean="0"/>
              <a:t>Profesor: Luego de explicar la duda, pasa a la parte  práctica basándose </a:t>
            </a:r>
            <a:r>
              <a:rPr lang="es-MX" dirty="0"/>
              <a:t>en </a:t>
            </a:r>
            <a:r>
              <a:rPr lang="es-MX" dirty="0" smtClean="0"/>
              <a:t>un ejercicio problema que </a:t>
            </a:r>
            <a:r>
              <a:rPr lang="es-MX" dirty="0"/>
              <a:t>va resolviendo en la pizarra</a:t>
            </a:r>
            <a:r>
              <a:rPr lang="es-MX" dirty="0" smtClean="0"/>
              <a:t>.  Luego dicta </a:t>
            </a:r>
            <a:r>
              <a:rPr lang="es-MX" dirty="0"/>
              <a:t>un </a:t>
            </a:r>
            <a:r>
              <a:rPr lang="es-MX" dirty="0" smtClean="0"/>
              <a:t>nuevo problema  a resolver en el aula.</a:t>
            </a:r>
          </a:p>
          <a:p>
            <a:r>
              <a:rPr lang="es-MX" sz="2900" dirty="0" smtClean="0"/>
              <a:t>Estudiantes:</a:t>
            </a:r>
            <a:r>
              <a:rPr lang="es-MX" dirty="0" smtClean="0"/>
              <a:t> analizan y resuelven el problema en sus libretas.</a:t>
            </a:r>
          </a:p>
          <a:p>
            <a:r>
              <a:rPr lang="es-MX" sz="2900" dirty="0" smtClean="0"/>
              <a:t>Profesor: </a:t>
            </a:r>
            <a:r>
              <a:rPr lang="es-MX" dirty="0" smtClean="0"/>
              <a:t>Explica respuesta correcta en la </a:t>
            </a:r>
            <a:r>
              <a:rPr lang="es-MX" dirty="0"/>
              <a:t>pizarra e incita a los alumnos a comparar con las soluciones </a:t>
            </a:r>
            <a:r>
              <a:rPr lang="es-MX" dirty="0" smtClean="0"/>
              <a:t>de aquellos.</a:t>
            </a:r>
          </a:p>
          <a:p>
            <a:r>
              <a:rPr lang="es-MX" sz="2900" dirty="0" smtClean="0"/>
              <a:t>Estudiantes:</a:t>
            </a:r>
            <a:r>
              <a:rPr lang="es-MX" dirty="0" smtClean="0"/>
              <a:t> Más de la mitad de la clase  coincide con la respuesta.</a:t>
            </a:r>
          </a:p>
          <a:p>
            <a:r>
              <a:rPr lang="es-MX" sz="2900" dirty="0" smtClean="0"/>
              <a:t>Profesor: </a:t>
            </a:r>
            <a:r>
              <a:rPr lang="es-MX" dirty="0" smtClean="0"/>
              <a:t> Entrega </a:t>
            </a:r>
            <a:r>
              <a:rPr lang="es-MX" dirty="0"/>
              <a:t>tres </a:t>
            </a:r>
            <a:r>
              <a:rPr lang="es-MX" dirty="0" smtClean="0"/>
              <a:t>nuevos problemas </a:t>
            </a:r>
            <a:r>
              <a:rPr lang="es-MX" dirty="0"/>
              <a:t>a resolver en casa</a:t>
            </a:r>
            <a:r>
              <a:rPr lang="es-MX" dirty="0" smtClean="0"/>
              <a:t>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460399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Caso C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97152"/>
          </a:xfrm>
        </p:spPr>
        <p:txBody>
          <a:bodyPr>
            <a:noAutofit/>
          </a:bodyPr>
          <a:lstStyle/>
          <a:p>
            <a:r>
              <a:rPr lang="es-MX" sz="2000" dirty="0" smtClean="0"/>
              <a:t>Profesor: </a:t>
            </a:r>
            <a:r>
              <a:rPr lang="es-MX" sz="2400" dirty="0" smtClean="0"/>
              <a:t>Muestra serie </a:t>
            </a:r>
            <a:r>
              <a:rPr lang="es-MX" sz="2400" dirty="0"/>
              <a:t>de diapositivas y </a:t>
            </a:r>
            <a:r>
              <a:rPr lang="es-MX" sz="2400" dirty="0" smtClean="0"/>
              <a:t>explica tres probables soluciones diagnósticas a </a:t>
            </a:r>
            <a:r>
              <a:rPr lang="es-MX" sz="2400" dirty="0"/>
              <a:t>un </a:t>
            </a:r>
            <a:r>
              <a:rPr lang="es-MX" sz="2400" dirty="0" smtClean="0"/>
              <a:t>caso clínico. Entrega </a:t>
            </a:r>
            <a:r>
              <a:rPr lang="es-MX" sz="2400" dirty="0"/>
              <a:t>a cada alumno una documentación breve pero suficiente en la que desarrolla </a:t>
            </a:r>
            <a:r>
              <a:rPr lang="es-MX" sz="2400" dirty="0" smtClean="0"/>
              <a:t>la solución de cada caso clínico.  Les pide </a:t>
            </a:r>
            <a:r>
              <a:rPr lang="es-MX" sz="2400" dirty="0"/>
              <a:t>que </a:t>
            </a:r>
            <a:r>
              <a:rPr lang="es-MX" sz="2400" dirty="0" smtClean="0"/>
              <a:t>cada uno intente </a:t>
            </a:r>
            <a:r>
              <a:rPr lang="es-MX" sz="2400" dirty="0"/>
              <a:t>encontrar los puntos comunes y las diferencias </a:t>
            </a:r>
            <a:r>
              <a:rPr lang="es-MX" sz="2400" dirty="0" smtClean="0"/>
              <a:t>significativas </a:t>
            </a:r>
            <a:r>
              <a:rPr lang="es-MX" sz="2400" dirty="0"/>
              <a:t>entre </a:t>
            </a:r>
            <a:r>
              <a:rPr lang="es-MX" sz="2400" dirty="0" smtClean="0"/>
              <a:t>estos.</a:t>
            </a:r>
            <a:endParaRPr lang="es-MX" sz="2400" dirty="0"/>
          </a:p>
          <a:p>
            <a:r>
              <a:rPr lang="es-MX" sz="2000" dirty="0" smtClean="0"/>
              <a:t>Estudiantes: </a:t>
            </a:r>
            <a:r>
              <a:rPr lang="es-MX" sz="2400" dirty="0" smtClean="0"/>
              <a:t>en </a:t>
            </a:r>
            <a:r>
              <a:rPr lang="es-MX" sz="2400" dirty="0"/>
              <a:t>grupos de </a:t>
            </a:r>
            <a:r>
              <a:rPr lang="es-MX" sz="2400" dirty="0" smtClean="0"/>
              <a:t>5, estudian y exponen los </a:t>
            </a:r>
            <a:r>
              <a:rPr lang="es-MX" sz="2400" dirty="0"/>
              <a:t>puntos fuertes y débiles de cada </a:t>
            </a:r>
            <a:r>
              <a:rPr lang="es-MX" sz="2400" dirty="0" smtClean="0"/>
              <a:t>solución. Indican lo que, </a:t>
            </a:r>
            <a:r>
              <a:rPr lang="es-MX" sz="2400" dirty="0"/>
              <a:t>a su juicio, resulta más </a:t>
            </a:r>
            <a:r>
              <a:rPr lang="es-MX" sz="2400" dirty="0" smtClean="0"/>
              <a:t>adecuado, </a:t>
            </a:r>
            <a:r>
              <a:rPr lang="es-MX" sz="2400" dirty="0"/>
              <a:t>así como las razones de esa elección.</a:t>
            </a:r>
          </a:p>
          <a:p>
            <a:r>
              <a:rPr lang="es-MX" sz="2000" dirty="0" smtClean="0"/>
              <a:t>Profesor: </a:t>
            </a:r>
            <a:r>
              <a:rPr lang="es-MX" sz="2400" dirty="0" smtClean="0"/>
              <a:t>Orienta que cada </a:t>
            </a:r>
            <a:r>
              <a:rPr lang="es-MX" sz="2400" dirty="0"/>
              <a:t>grupo </a:t>
            </a:r>
            <a:r>
              <a:rPr lang="es-MX" sz="2400" dirty="0" smtClean="0"/>
              <a:t>confeccione </a:t>
            </a:r>
            <a:r>
              <a:rPr lang="es-MX" sz="2400" dirty="0"/>
              <a:t>un proyecto para la solución </a:t>
            </a:r>
            <a:r>
              <a:rPr lang="es-MX" sz="2400" dirty="0" smtClean="0"/>
              <a:t>del problema, donde expondrán con apoyo de otra bibliografía que deben localizar así como de entrevistas con médicos de familia, la solución que corresponde al caso presentado.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xmlns="" val="3174053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Caso D</a:t>
            </a:r>
            <a:endParaRPr lang="es-ES" dirty="0"/>
          </a:p>
        </p:txBody>
      </p:sp>
      <p:sp>
        <p:nvSpPr>
          <p:cNvPr id="8" name="7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s-ES" sz="2800" dirty="0" smtClean="0"/>
              <a:t>Profesor: </a:t>
            </a:r>
            <a:r>
              <a:rPr lang="es-ES" dirty="0" smtClean="0"/>
              <a:t>Expone los objetivos. Recuerda que se dejó como tarea estudiar unas páginas del LT y responder unas preguntas que serán expuestas hoy.</a:t>
            </a:r>
          </a:p>
          <a:p>
            <a:pPr marL="0" indent="0">
              <a:buNone/>
            </a:pPr>
            <a:r>
              <a:rPr lang="es-ES" sz="2800" dirty="0" smtClean="0"/>
              <a:t>Estudiantes: </a:t>
            </a:r>
            <a:r>
              <a:rPr lang="es-ES" dirty="0" smtClean="0"/>
              <a:t>cada uno expone las respuestas a las preguntas. </a:t>
            </a:r>
          </a:p>
          <a:p>
            <a:pPr marL="0" indent="0">
              <a:buNone/>
            </a:pPr>
            <a:r>
              <a:rPr lang="es-ES" sz="2800" dirty="0" smtClean="0"/>
              <a:t>Profesor: </a:t>
            </a:r>
            <a:r>
              <a:rPr lang="es-ES" dirty="0" smtClean="0"/>
              <a:t>promueve que las respuestas se crucen o contrasten y se debata, lo cual se logra. Va anotando en la pizarra  los conceptos clave que van descubriendo  los estudiantes, estructurándolo en forma de mapa conceptual. </a:t>
            </a:r>
          </a:p>
          <a:p>
            <a:pPr marL="0" indent="0">
              <a:buNone/>
            </a:pPr>
            <a:r>
              <a:rPr lang="es-ES" sz="2800" dirty="0" smtClean="0"/>
              <a:t>Estudiantes: algunos </a:t>
            </a:r>
            <a:r>
              <a:rPr lang="es-ES" dirty="0" smtClean="0"/>
              <a:t>plantean dudas sobre los conceptos clave que son aclaradas por otros estudiantes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4239678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Caso 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ES" sz="2800" dirty="0" smtClean="0"/>
              <a:t>Profesor: </a:t>
            </a:r>
            <a:r>
              <a:rPr lang="es-ES" dirty="0" smtClean="0"/>
              <a:t>Explica la forma de ejecutar el pase de visita, hace preguntas teóricas a  estudiantes.</a:t>
            </a:r>
          </a:p>
          <a:p>
            <a:r>
              <a:rPr lang="es-ES" sz="2800" dirty="0" smtClean="0"/>
              <a:t>Estudiantes:</a:t>
            </a:r>
            <a:r>
              <a:rPr lang="es-ES" dirty="0" smtClean="0"/>
              <a:t> Presentan el caso, responden a preguntas constantes del profesor. </a:t>
            </a:r>
          </a:p>
          <a:p>
            <a:r>
              <a:rPr lang="es-ES" sz="2800" dirty="0" smtClean="0"/>
              <a:t>Profesor: </a:t>
            </a:r>
            <a:r>
              <a:rPr lang="es-ES" dirty="0" smtClean="0"/>
              <a:t> Expone teóricamente con alto nivel de actualización los casos de cada paciente. Rectifica los errores de estudiantes dándole la palabra a los residentes y otros especialistas. Emite criterios de evaluación. 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764586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474</TotalTime>
  <Words>844</Words>
  <Application>Microsoft Office PowerPoint</Application>
  <PresentationFormat>Presentación en pantalla (4:3)</PresentationFormat>
  <Paragraphs>63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Ejercicios para la Clasificación de los Métodos de Enseñanza.</vt:lpstr>
      <vt:lpstr>Procedimiento</vt:lpstr>
      <vt:lpstr>Clasificación a utilizar</vt:lpstr>
      <vt:lpstr>Enseñanza problémica</vt:lpstr>
      <vt:lpstr>Caso A</vt:lpstr>
      <vt:lpstr>Caso B</vt:lpstr>
      <vt:lpstr>Caso C</vt:lpstr>
      <vt:lpstr>Caso D</vt:lpstr>
      <vt:lpstr>Caso 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Ejercicios para la Clasificación de Métodos</dc:title>
  <dc:creator>SUI</dc:creator>
  <cp:lastModifiedBy>SUI</cp:lastModifiedBy>
  <cp:revision>31</cp:revision>
  <dcterms:modified xsi:type="dcterms:W3CDTF">2016-04-08T13:05:46Z</dcterms:modified>
</cp:coreProperties>
</file>