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7" r:id="rId4"/>
    <p:sldId id="268" r:id="rId5"/>
    <p:sldId id="292" r:id="rId6"/>
    <p:sldId id="269" r:id="rId7"/>
    <p:sldId id="270" r:id="rId8"/>
    <p:sldId id="294" r:id="rId9"/>
    <p:sldId id="295" r:id="rId10"/>
    <p:sldId id="271" r:id="rId11"/>
    <p:sldId id="262" r:id="rId12"/>
    <p:sldId id="264" r:id="rId13"/>
    <p:sldId id="258" r:id="rId14"/>
    <p:sldId id="274" r:id="rId15"/>
    <p:sldId id="276" r:id="rId16"/>
    <p:sldId id="277" r:id="rId17"/>
    <p:sldId id="278" r:id="rId18"/>
    <p:sldId id="275" r:id="rId19"/>
    <p:sldId id="261" r:id="rId20"/>
    <p:sldId id="273" r:id="rId21"/>
    <p:sldId id="283" r:id="rId22"/>
    <p:sldId id="285" r:id="rId23"/>
    <p:sldId id="287" r:id="rId24"/>
    <p:sldId id="290" r:id="rId25"/>
    <p:sldId id="291" r:id="rId26"/>
    <p:sldId id="298" r:id="rId27"/>
    <p:sldId id="279" r:id="rId28"/>
    <p:sldId id="288" r:id="rId29"/>
    <p:sldId id="289" r:id="rId30"/>
    <p:sldId id="282" r:id="rId31"/>
    <p:sldId id="280" r:id="rId32"/>
    <p:sldId id="284" r:id="rId33"/>
    <p:sldId id="300" r:id="rId34"/>
    <p:sldId id="301" r:id="rId35"/>
    <p:sldId id="296" r:id="rId36"/>
    <p:sldId id="281" r:id="rId37"/>
    <p:sldId id="299" r:id="rId38"/>
    <p:sldId id="297" r:id="rId39"/>
    <p:sldId id="286" r:id="rId4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99" autoAdjust="0"/>
    <p:restoredTop sz="96774" autoAdjust="0"/>
  </p:normalViewPr>
  <p:slideViewPr>
    <p:cSldViewPr>
      <p:cViewPr>
        <p:scale>
          <a:sx n="66" d="100"/>
          <a:sy n="66" d="100"/>
        </p:scale>
        <p:origin x="-1200" y="-1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 Id="rId5" Type="http://schemas.openxmlformats.org/officeDocument/2006/relationships/image" Target="../media/image9.jpeg"/><Relationship Id="rId4" Type="http://schemas.openxmlformats.org/officeDocument/2006/relationships/image" Target="../media/image8.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71.jpeg"/><Relationship Id="rId2" Type="http://schemas.openxmlformats.org/officeDocument/2006/relationships/image" Target="../media/image61.jpeg"/><Relationship Id="rId1" Type="http://schemas.openxmlformats.org/officeDocument/2006/relationships/image" Target="../media/image51.jpeg"/><Relationship Id="rId5" Type="http://schemas.openxmlformats.org/officeDocument/2006/relationships/image" Target="../media/image91.jpeg"/><Relationship Id="rId4" Type="http://schemas.openxmlformats.org/officeDocument/2006/relationships/image" Target="../media/image8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E6E23D-FF15-4981-82EE-703462452229}"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es-ES"/>
        </a:p>
      </dgm:t>
    </dgm:pt>
    <dgm:pt modelId="{72969C26-DA01-4904-A64A-5D17A653795A}">
      <dgm:prSet phldrT="[Texto]"/>
      <dgm:spPr/>
      <dgm:t>
        <a:bodyPr/>
        <a:lstStyle/>
        <a:p>
          <a:r>
            <a:rPr lang="es-ES" dirty="0" smtClean="0"/>
            <a:t>Medicina Comunitaria</a:t>
          </a:r>
          <a:endParaRPr lang="es-ES" dirty="0"/>
        </a:p>
      </dgm:t>
    </dgm:pt>
    <dgm:pt modelId="{16305AAA-8E23-4155-A059-BBCB54216A70}" type="parTrans" cxnId="{D6208A0A-E6D0-4EC4-B59D-746A075CAEE5}">
      <dgm:prSet/>
      <dgm:spPr/>
      <dgm:t>
        <a:bodyPr/>
        <a:lstStyle/>
        <a:p>
          <a:endParaRPr lang="es-ES"/>
        </a:p>
      </dgm:t>
    </dgm:pt>
    <dgm:pt modelId="{8FC07862-88BA-48D6-80DA-AC207007E6AF}" type="sibTrans" cxnId="{D6208A0A-E6D0-4EC4-B59D-746A075CAEE5}">
      <dgm:prSet/>
      <dgm:spPr/>
      <dgm:t>
        <a:bodyPr/>
        <a:lstStyle/>
        <a:p>
          <a:endParaRPr lang="es-ES"/>
        </a:p>
      </dgm:t>
    </dgm:pt>
    <dgm:pt modelId="{296D9715-36A9-4D84-8F66-FD2DC2F1A7BA}">
      <dgm:prSet phldrT="[Texto]"/>
      <dgm:spPr/>
      <dgm:t>
        <a:bodyPr/>
        <a:lstStyle/>
        <a:p>
          <a:r>
            <a:rPr lang="es-ES" dirty="0" smtClean="0"/>
            <a:t>Promoción de Salud</a:t>
          </a:r>
          <a:endParaRPr lang="es-ES" dirty="0"/>
        </a:p>
      </dgm:t>
    </dgm:pt>
    <dgm:pt modelId="{5DA7F4CB-7834-451E-A830-3762D797514B}" type="parTrans" cxnId="{D2753D8C-7FAD-4044-BAA0-AE2C3E2C1BB2}">
      <dgm:prSet/>
      <dgm:spPr/>
      <dgm:t>
        <a:bodyPr/>
        <a:lstStyle/>
        <a:p>
          <a:endParaRPr lang="es-ES"/>
        </a:p>
      </dgm:t>
    </dgm:pt>
    <dgm:pt modelId="{64FB69C0-9010-4A1D-A6D3-20FB0D114953}" type="sibTrans" cxnId="{D2753D8C-7FAD-4044-BAA0-AE2C3E2C1BB2}">
      <dgm:prSet/>
      <dgm:spPr/>
      <dgm:t>
        <a:bodyPr/>
        <a:lstStyle/>
        <a:p>
          <a:endParaRPr lang="es-ES"/>
        </a:p>
      </dgm:t>
    </dgm:pt>
    <dgm:pt modelId="{8F85DAD7-B361-4796-AE29-25AC0A70A809}">
      <dgm:prSet phldrT="[Texto]"/>
      <dgm:spPr/>
      <dgm:t>
        <a:bodyPr/>
        <a:lstStyle/>
        <a:p>
          <a:r>
            <a:rPr lang="es-ES" dirty="0" smtClean="0"/>
            <a:t>Atención prenatal</a:t>
          </a:r>
          <a:endParaRPr lang="es-ES" dirty="0"/>
        </a:p>
      </dgm:t>
    </dgm:pt>
    <dgm:pt modelId="{B1E3D7CA-E79C-4641-8D16-C2294F4CBE5A}" type="parTrans" cxnId="{D7707F35-EBE6-45B3-B0E8-0A7A088FBA7A}">
      <dgm:prSet/>
      <dgm:spPr/>
      <dgm:t>
        <a:bodyPr/>
        <a:lstStyle/>
        <a:p>
          <a:endParaRPr lang="es-ES"/>
        </a:p>
      </dgm:t>
    </dgm:pt>
    <dgm:pt modelId="{D757C29B-7649-488C-A5A4-258504B7528C}" type="sibTrans" cxnId="{D7707F35-EBE6-45B3-B0E8-0A7A088FBA7A}">
      <dgm:prSet/>
      <dgm:spPr/>
      <dgm:t>
        <a:bodyPr/>
        <a:lstStyle/>
        <a:p>
          <a:endParaRPr lang="es-ES"/>
        </a:p>
      </dgm:t>
    </dgm:pt>
    <dgm:pt modelId="{0154C654-A83B-4955-868A-34873CDC7DCE}">
      <dgm:prSet phldrT="[Texto]"/>
      <dgm:spPr/>
      <dgm:t>
        <a:bodyPr/>
        <a:lstStyle/>
        <a:p>
          <a:r>
            <a:rPr lang="es-ES" dirty="0" smtClean="0"/>
            <a:t>Prevención</a:t>
          </a:r>
          <a:endParaRPr lang="es-ES" dirty="0"/>
        </a:p>
      </dgm:t>
    </dgm:pt>
    <dgm:pt modelId="{F19618B2-8B63-4E19-A715-12B5F3388F64}" type="parTrans" cxnId="{EB1D01B9-467D-4BA2-AB56-64715BCCB3B2}">
      <dgm:prSet/>
      <dgm:spPr/>
      <dgm:t>
        <a:bodyPr/>
        <a:lstStyle/>
        <a:p>
          <a:endParaRPr lang="es-ES"/>
        </a:p>
      </dgm:t>
    </dgm:pt>
    <dgm:pt modelId="{0938CF4A-0767-4DFF-8D09-A3310218C8A8}" type="sibTrans" cxnId="{EB1D01B9-467D-4BA2-AB56-64715BCCB3B2}">
      <dgm:prSet/>
      <dgm:spPr/>
      <dgm:t>
        <a:bodyPr/>
        <a:lstStyle/>
        <a:p>
          <a:endParaRPr lang="es-ES"/>
        </a:p>
      </dgm:t>
    </dgm:pt>
    <dgm:pt modelId="{10E052F3-853E-4114-89D2-3B06AF7BB44D}">
      <dgm:prSet phldrT="[Texto]"/>
      <dgm:spPr/>
      <dgm:t>
        <a:bodyPr/>
        <a:lstStyle/>
        <a:p>
          <a:r>
            <a:rPr lang="es-ES" dirty="0" smtClean="0"/>
            <a:t>MGI (5to)</a:t>
          </a:r>
          <a:endParaRPr lang="es-ES" dirty="0"/>
        </a:p>
      </dgm:t>
    </dgm:pt>
    <dgm:pt modelId="{DD062FEF-13FF-465A-B4D3-396AE146DB24}" type="parTrans" cxnId="{6FB1B2F3-BF00-4774-B455-DF8D56EE627A}">
      <dgm:prSet/>
      <dgm:spPr/>
      <dgm:t>
        <a:bodyPr/>
        <a:lstStyle/>
        <a:p>
          <a:endParaRPr lang="es-ES"/>
        </a:p>
      </dgm:t>
    </dgm:pt>
    <dgm:pt modelId="{AA0EC6B6-568D-4AAD-9C44-B37AAB9F8F8A}" type="sibTrans" cxnId="{6FB1B2F3-BF00-4774-B455-DF8D56EE627A}">
      <dgm:prSet/>
      <dgm:spPr/>
      <dgm:t>
        <a:bodyPr/>
        <a:lstStyle/>
        <a:p>
          <a:endParaRPr lang="es-ES"/>
        </a:p>
      </dgm:t>
    </dgm:pt>
    <dgm:pt modelId="{9AF31335-681A-451F-B079-4420763187F4}">
      <dgm:prSet phldrT="[Texto]"/>
      <dgm:spPr/>
      <dgm:t>
        <a:bodyPr/>
        <a:lstStyle/>
        <a:p>
          <a:r>
            <a:rPr lang="es-ES" dirty="0" smtClean="0"/>
            <a:t>Dispensarización  de la mujer</a:t>
          </a:r>
          <a:endParaRPr lang="es-ES" dirty="0"/>
        </a:p>
      </dgm:t>
    </dgm:pt>
    <dgm:pt modelId="{36F4625B-862C-4BEC-BDBC-514A2841191C}" type="parTrans" cxnId="{1B9CA222-59D5-4EFC-AEF0-6BF34944B781}">
      <dgm:prSet/>
      <dgm:spPr/>
      <dgm:t>
        <a:bodyPr/>
        <a:lstStyle/>
        <a:p>
          <a:endParaRPr lang="es-ES"/>
        </a:p>
      </dgm:t>
    </dgm:pt>
    <dgm:pt modelId="{20FD5C80-9F6D-4F27-9A6E-77E7CF0FAC5C}" type="sibTrans" cxnId="{1B9CA222-59D5-4EFC-AEF0-6BF34944B781}">
      <dgm:prSet/>
      <dgm:spPr/>
      <dgm:t>
        <a:bodyPr/>
        <a:lstStyle/>
        <a:p>
          <a:endParaRPr lang="es-ES"/>
        </a:p>
      </dgm:t>
    </dgm:pt>
    <dgm:pt modelId="{B6BB1F4C-17C1-45EB-9539-41D29AA1810F}">
      <dgm:prSet phldrT="[Texto]"/>
      <dgm:spPr/>
      <dgm:t>
        <a:bodyPr/>
        <a:lstStyle/>
        <a:p>
          <a:r>
            <a:rPr lang="es-ES" dirty="0" smtClean="0"/>
            <a:t>Genética comunitaria</a:t>
          </a:r>
          <a:endParaRPr lang="es-ES" dirty="0"/>
        </a:p>
      </dgm:t>
    </dgm:pt>
    <dgm:pt modelId="{99A95411-1780-48F8-B4EC-AA08292BE941}" type="parTrans" cxnId="{55FA5578-568A-4DEB-AA64-7ABAED987D0B}">
      <dgm:prSet/>
      <dgm:spPr/>
      <dgm:t>
        <a:bodyPr/>
        <a:lstStyle/>
        <a:p>
          <a:endParaRPr lang="es-ES"/>
        </a:p>
      </dgm:t>
    </dgm:pt>
    <dgm:pt modelId="{88FA0130-08E7-4876-AC31-0DA087FF6AB1}" type="sibTrans" cxnId="{55FA5578-568A-4DEB-AA64-7ABAED987D0B}">
      <dgm:prSet/>
      <dgm:spPr/>
      <dgm:t>
        <a:bodyPr/>
        <a:lstStyle/>
        <a:p>
          <a:endParaRPr lang="es-ES"/>
        </a:p>
      </dgm:t>
    </dgm:pt>
    <dgm:pt modelId="{FFECB32C-1A02-4A2E-9195-BAECF39E1AD7}">
      <dgm:prSet phldrT="[Texto]"/>
      <dgm:spPr/>
      <dgm:t>
        <a:bodyPr/>
        <a:lstStyle/>
        <a:p>
          <a:r>
            <a:rPr lang="es-ES" dirty="0" smtClean="0"/>
            <a:t>Inmunizaciones</a:t>
          </a:r>
          <a:endParaRPr lang="es-ES" dirty="0"/>
        </a:p>
      </dgm:t>
    </dgm:pt>
    <dgm:pt modelId="{6CA93A98-B2EA-4240-96C6-5547A3AF089A}" type="parTrans" cxnId="{ADDEA865-43B3-4BD7-923E-6E5D0912B011}">
      <dgm:prSet/>
      <dgm:spPr/>
      <dgm:t>
        <a:bodyPr/>
        <a:lstStyle/>
        <a:p>
          <a:endParaRPr lang="es-ES"/>
        </a:p>
      </dgm:t>
    </dgm:pt>
    <dgm:pt modelId="{579DE0BC-8418-475B-ADE3-99156364D808}" type="sibTrans" cxnId="{ADDEA865-43B3-4BD7-923E-6E5D0912B011}">
      <dgm:prSet/>
      <dgm:spPr/>
      <dgm:t>
        <a:bodyPr/>
        <a:lstStyle/>
        <a:p>
          <a:endParaRPr lang="es-ES"/>
        </a:p>
      </dgm:t>
    </dgm:pt>
    <dgm:pt modelId="{66E73BAF-A096-44A2-945D-A34E8978DD81}">
      <dgm:prSet phldrT="[Texto]"/>
      <dgm:spPr/>
      <dgm:t>
        <a:bodyPr/>
        <a:lstStyle/>
        <a:p>
          <a:r>
            <a:rPr lang="es-ES" dirty="0" smtClean="0"/>
            <a:t>Examen Físico  A. Urogenital</a:t>
          </a:r>
          <a:endParaRPr lang="es-ES" dirty="0"/>
        </a:p>
      </dgm:t>
    </dgm:pt>
    <dgm:pt modelId="{3B792857-4A70-4539-B06D-B18C67A0222A}" type="parTrans" cxnId="{991A5714-CAF3-4EB0-AA0F-562D562579B1}">
      <dgm:prSet/>
      <dgm:spPr/>
      <dgm:t>
        <a:bodyPr/>
        <a:lstStyle/>
        <a:p>
          <a:endParaRPr lang="es-ES"/>
        </a:p>
      </dgm:t>
    </dgm:pt>
    <dgm:pt modelId="{66FD589E-0DA3-4918-8178-026E333902B2}" type="sibTrans" cxnId="{991A5714-CAF3-4EB0-AA0F-562D562579B1}">
      <dgm:prSet/>
      <dgm:spPr/>
      <dgm:t>
        <a:bodyPr/>
        <a:lstStyle/>
        <a:p>
          <a:endParaRPr lang="es-ES"/>
        </a:p>
      </dgm:t>
    </dgm:pt>
    <dgm:pt modelId="{01F1C704-0583-468C-A6CF-23829EB79152}">
      <dgm:prSet phldrT="[Texto]"/>
      <dgm:spPr/>
      <dgm:t>
        <a:bodyPr/>
        <a:lstStyle/>
        <a:p>
          <a:r>
            <a:rPr lang="es-ES" dirty="0" smtClean="0"/>
            <a:t>Examen físico de la Embarazada</a:t>
          </a:r>
          <a:endParaRPr lang="es-ES" dirty="0"/>
        </a:p>
      </dgm:t>
    </dgm:pt>
    <dgm:pt modelId="{60B23885-A613-4D69-ABB1-A687FF92E8FA}" type="parTrans" cxnId="{2F755959-FB35-4001-94BE-6FAC684365A5}">
      <dgm:prSet/>
      <dgm:spPr/>
      <dgm:t>
        <a:bodyPr/>
        <a:lstStyle/>
        <a:p>
          <a:endParaRPr lang="es-ES"/>
        </a:p>
      </dgm:t>
    </dgm:pt>
    <dgm:pt modelId="{B8F2A867-BFF0-42A6-961F-79B03F162DDA}" type="sibTrans" cxnId="{2F755959-FB35-4001-94BE-6FAC684365A5}">
      <dgm:prSet/>
      <dgm:spPr/>
      <dgm:t>
        <a:bodyPr/>
        <a:lstStyle/>
        <a:p>
          <a:endParaRPr lang="es-ES"/>
        </a:p>
      </dgm:t>
    </dgm:pt>
    <dgm:pt modelId="{FC75363D-D0F7-43F3-ABDF-ED89828AF5CF}">
      <dgm:prSet phldrT="[Texto]"/>
      <dgm:spPr/>
      <dgm:t>
        <a:bodyPr/>
        <a:lstStyle/>
        <a:p>
          <a:r>
            <a:rPr lang="es-ES" dirty="0" smtClean="0"/>
            <a:t>Propedéutica</a:t>
          </a:r>
          <a:endParaRPr lang="es-ES" dirty="0"/>
        </a:p>
      </dgm:t>
    </dgm:pt>
    <dgm:pt modelId="{AE61A8BA-6A04-4FE8-AB66-5250E1EFDB87}" type="parTrans" cxnId="{695DCEB5-41CC-42DF-BD73-99E3D98F7A1D}">
      <dgm:prSet/>
      <dgm:spPr/>
      <dgm:t>
        <a:bodyPr/>
        <a:lstStyle/>
        <a:p>
          <a:endParaRPr lang="es-ES"/>
        </a:p>
      </dgm:t>
    </dgm:pt>
    <dgm:pt modelId="{3D7D5426-5256-4170-AD73-FF1133A2008C}" type="sibTrans" cxnId="{695DCEB5-41CC-42DF-BD73-99E3D98F7A1D}">
      <dgm:prSet/>
      <dgm:spPr/>
      <dgm:t>
        <a:bodyPr/>
        <a:lstStyle/>
        <a:p>
          <a:endParaRPr lang="es-ES"/>
        </a:p>
      </dgm:t>
    </dgm:pt>
    <dgm:pt modelId="{ECA4F47B-D8A3-45F8-979B-FEDC346C1B0A}">
      <dgm:prSet phldrT="[Texto]"/>
      <dgm:spPr/>
      <dgm:t>
        <a:bodyPr/>
        <a:lstStyle/>
        <a:p>
          <a:r>
            <a:rPr lang="es-ES" dirty="0" smtClean="0"/>
            <a:t>Examen Físico</a:t>
          </a:r>
          <a:endParaRPr lang="es-ES" dirty="0"/>
        </a:p>
      </dgm:t>
    </dgm:pt>
    <dgm:pt modelId="{91835BBB-A6AF-4034-927E-667896E15342}" type="parTrans" cxnId="{40FBCA2F-66D9-4185-A941-D9A2BD72C6BD}">
      <dgm:prSet/>
      <dgm:spPr/>
      <dgm:t>
        <a:bodyPr/>
        <a:lstStyle/>
        <a:p>
          <a:endParaRPr lang="es-ES"/>
        </a:p>
      </dgm:t>
    </dgm:pt>
    <dgm:pt modelId="{1DD0291C-75F0-491A-A660-86AB6BB0BDD5}" type="sibTrans" cxnId="{40FBCA2F-66D9-4185-A941-D9A2BD72C6BD}">
      <dgm:prSet/>
      <dgm:spPr/>
      <dgm:t>
        <a:bodyPr/>
        <a:lstStyle/>
        <a:p>
          <a:endParaRPr lang="es-ES"/>
        </a:p>
      </dgm:t>
    </dgm:pt>
    <dgm:pt modelId="{83EE1B01-F6EE-4627-90DB-1314BBF55983}">
      <dgm:prSet phldrT="[Texto]"/>
      <dgm:spPr/>
      <dgm:t>
        <a:bodyPr/>
        <a:lstStyle/>
        <a:p>
          <a:r>
            <a:rPr lang="es-ES" dirty="0" smtClean="0"/>
            <a:t>Mujer anciana</a:t>
          </a:r>
          <a:endParaRPr lang="es-ES" dirty="0"/>
        </a:p>
      </dgm:t>
    </dgm:pt>
    <dgm:pt modelId="{2C645CE4-D16B-4F56-AD37-660936E901F1}" type="parTrans" cxnId="{26F426A8-9C39-4B4A-A928-9F36C7A5BAD9}">
      <dgm:prSet/>
      <dgm:spPr/>
      <dgm:t>
        <a:bodyPr/>
        <a:lstStyle/>
        <a:p>
          <a:endParaRPr lang="es-ES"/>
        </a:p>
      </dgm:t>
    </dgm:pt>
    <dgm:pt modelId="{A93CEE28-E5FC-4D36-9854-86ABB9A65B18}" type="sibTrans" cxnId="{26F426A8-9C39-4B4A-A928-9F36C7A5BAD9}">
      <dgm:prSet/>
      <dgm:spPr/>
      <dgm:t>
        <a:bodyPr/>
        <a:lstStyle/>
        <a:p>
          <a:endParaRPr lang="es-ES"/>
        </a:p>
      </dgm:t>
    </dgm:pt>
    <dgm:pt modelId="{0B6180DD-120D-4F95-AA92-012093030EF1}" type="pres">
      <dgm:prSet presAssocID="{40E6E23D-FF15-4981-82EE-703462452229}" presName="linear" presStyleCnt="0">
        <dgm:presLayoutVars>
          <dgm:dir/>
          <dgm:resizeHandles val="exact"/>
        </dgm:presLayoutVars>
      </dgm:prSet>
      <dgm:spPr/>
      <dgm:t>
        <a:bodyPr/>
        <a:lstStyle/>
        <a:p>
          <a:endParaRPr lang="es-ES"/>
        </a:p>
      </dgm:t>
    </dgm:pt>
    <dgm:pt modelId="{561E0CE4-B4A4-49E5-A2BD-7C9336BE5CF7}" type="pres">
      <dgm:prSet presAssocID="{72969C26-DA01-4904-A64A-5D17A653795A}" presName="comp" presStyleCnt="0"/>
      <dgm:spPr/>
    </dgm:pt>
    <dgm:pt modelId="{FEECD46B-4F59-457A-AA2C-CE358CA0779D}" type="pres">
      <dgm:prSet presAssocID="{72969C26-DA01-4904-A64A-5D17A653795A}" presName="box" presStyleLbl="node1" presStyleIdx="0" presStyleCnt="5"/>
      <dgm:spPr/>
      <dgm:t>
        <a:bodyPr/>
        <a:lstStyle/>
        <a:p>
          <a:endParaRPr lang="es-ES"/>
        </a:p>
      </dgm:t>
    </dgm:pt>
    <dgm:pt modelId="{F94AB2FD-3358-4BBE-B6DD-1465623D4CFC}" type="pres">
      <dgm:prSet presAssocID="{72969C26-DA01-4904-A64A-5D17A653795A}" presName="img" presStyleLbl="fgImgPlace1" presStyleIdx="0" presStyleCnt="5"/>
      <dgm:spPr>
        <a:blipFill rotWithShape="0">
          <a:blip xmlns:r="http://schemas.openxmlformats.org/officeDocument/2006/relationships" r:embed="rId1"/>
          <a:stretch>
            <a:fillRect/>
          </a:stretch>
        </a:blipFill>
      </dgm:spPr>
    </dgm:pt>
    <dgm:pt modelId="{9DDC2327-93A8-4E10-90F9-DB5843F4F40D}" type="pres">
      <dgm:prSet presAssocID="{72969C26-DA01-4904-A64A-5D17A653795A}" presName="text" presStyleLbl="node1" presStyleIdx="0" presStyleCnt="5">
        <dgm:presLayoutVars>
          <dgm:bulletEnabled val="1"/>
        </dgm:presLayoutVars>
      </dgm:prSet>
      <dgm:spPr/>
      <dgm:t>
        <a:bodyPr/>
        <a:lstStyle/>
        <a:p>
          <a:endParaRPr lang="es-ES"/>
        </a:p>
      </dgm:t>
    </dgm:pt>
    <dgm:pt modelId="{ADD2DE24-BBCF-43D1-A0C1-69B314D3D31B}" type="pres">
      <dgm:prSet presAssocID="{8FC07862-88BA-48D6-80DA-AC207007E6AF}" presName="spacer" presStyleCnt="0"/>
      <dgm:spPr/>
    </dgm:pt>
    <dgm:pt modelId="{BD0E7F8A-1855-4A3E-BC7E-B0141555EB6D}" type="pres">
      <dgm:prSet presAssocID="{296D9715-36A9-4D84-8F66-FD2DC2F1A7BA}" presName="comp" presStyleCnt="0"/>
      <dgm:spPr/>
    </dgm:pt>
    <dgm:pt modelId="{D844C631-F678-4040-8F30-3E4CE9D76D40}" type="pres">
      <dgm:prSet presAssocID="{296D9715-36A9-4D84-8F66-FD2DC2F1A7BA}" presName="box" presStyleLbl="node1" presStyleIdx="1" presStyleCnt="5"/>
      <dgm:spPr/>
      <dgm:t>
        <a:bodyPr/>
        <a:lstStyle/>
        <a:p>
          <a:endParaRPr lang="es-ES"/>
        </a:p>
      </dgm:t>
    </dgm:pt>
    <dgm:pt modelId="{3773BE67-181C-4E96-84F0-6EF0D011A13E}" type="pres">
      <dgm:prSet presAssocID="{296D9715-36A9-4D84-8F66-FD2DC2F1A7BA}" presName="img" presStyleLbl="fgImgPlace1" presStyleIdx="1" presStyleCnt="5"/>
      <dgm:spPr>
        <a:blipFill rotWithShape="0">
          <a:blip xmlns:r="http://schemas.openxmlformats.org/officeDocument/2006/relationships" r:embed="rId2"/>
          <a:stretch>
            <a:fillRect/>
          </a:stretch>
        </a:blipFill>
      </dgm:spPr>
    </dgm:pt>
    <dgm:pt modelId="{E5262E71-81C0-4C59-8126-BB626BABB8C7}" type="pres">
      <dgm:prSet presAssocID="{296D9715-36A9-4D84-8F66-FD2DC2F1A7BA}" presName="text" presStyleLbl="node1" presStyleIdx="1" presStyleCnt="5">
        <dgm:presLayoutVars>
          <dgm:bulletEnabled val="1"/>
        </dgm:presLayoutVars>
      </dgm:prSet>
      <dgm:spPr/>
      <dgm:t>
        <a:bodyPr/>
        <a:lstStyle/>
        <a:p>
          <a:endParaRPr lang="es-ES"/>
        </a:p>
      </dgm:t>
    </dgm:pt>
    <dgm:pt modelId="{05B8C01B-1C9E-4B39-AAE2-AFE77DE3CCCB}" type="pres">
      <dgm:prSet presAssocID="{64FB69C0-9010-4A1D-A6D3-20FB0D114953}" presName="spacer" presStyleCnt="0"/>
      <dgm:spPr/>
    </dgm:pt>
    <dgm:pt modelId="{E070C2A5-024D-4F62-B151-61B3B1931E9C}" type="pres">
      <dgm:prSet presAssocID="{0154C654-A83B-4955-868A-34873CDC7DCE}" presName="comp" presStyleCnt="0"/>
      <dgm:spPr/>
    </dgm:pt>
    <dgm:pt modelId="{BB98EF4D-DE61-46D9-93E8-4AEEEDE6DAA6}" type="pres">
      <dgm:prSet presAssocID="{0154C654-A83B-4955-868A-34873CDC7DCE}" presName="box" presStyleLbl="node1" presStyleIdx="2" presStyleCnt="5"/>
      <dgm:spPr/>
      <dgm:t>
        <a:bodyPr/>
        <a:lstStyle/>
        <a:p>
          <a:endParaRPr lang="es-ES"/>
        </a:p>
      </dgm:t>
    </dgm:pt>
    <dgm:pt modelId="{C1C332AF-D0D4-4CEC-A604-4CD1B74D09F4}" type="pres">
      <dgm:prSet presAssocID="{0154C654-A83B-4955-868A-34873CDC7DCE}" presName="img" presStyleLbl="fgImgPlace1" presStyleIdx="2" presStyleCnt="5"/>
      <dgm:spPr>
        <a:blipFill rotWithShape="0">
          <a:blip xmlns:r="http://schemas.openxmlformats.org/officeDocument/2006/relationships" r:embed="rId3"/>
          <a:stretch>
            <a:fillRect/>
          </a:stretch>
        </a:blipFill>
      </dgm:spPr>
    </dgm:pt>
    <dgm:pt modelId="{8019D156-28DA-41C5-A5F7-52A4F2E65050}" type="pres">
      <dgm:prSet presAssocID="{0154C654-A83B-4955-868A-34873CDC7DCE}" presName="text" presStyleLbl="node1" presStyleIdx="2" presStyleCnt="5">
        <dgm:presLayoutVars>
          <dgm:bulletEnabled val="1"/>
        </dgm:presLayoutVars>
      </dgm:prSet>
      <dgm:spPr/>
      <dgm:t>
        <a:bodyPr/>
        <a:lstStyle/>
        <a:p>
          <a:endParaRPr lang="es-ES"/>
        </a:p>
      </dgm:t>
    </dgm:pt>
    <dgm:pt modelId="{724E9CA7-2F38-4659-B768-1F89C0F4C3B6}" type="pres">
      <dgm:prSet presAssocID="{0938CF4A-0767-4DFF-8D09-A3310218C8A8}" presName="spacer" presStyleCnt="0"/>
      <dgm:spPr/>
    </dgm:pt>
    <dgm:pt modelId="{180FCAA2-B70D-4713-834E-4CDF45F216CF}" type="pres">
      <dgm:prSet presAssocID="{FC75363D-D0F7-43F3-ABDF-ED89828AF5CF}" presName="comp" presStyleCnt="0"/>
      <dgm:spPr/>
    </dgm:pt>
    <dgm:pt modelId="{86254FA3-C459-4E59-B028-5A1129A845DD}" type="pres">
      <dgm:prSet presAssocID="{FC75363D-D0F7-43F3-ABDF-ED89828AF5CF}" presName="box" presStyleLbl="node1" presStyleIdx="3" presStyleCnt="5"/>
      <dgm:spPr/>
      <dgm:t>
        <a:bodyPr/>
        <a:lstStyle/>
        <a:p>
          <a:endParaRPr lang="es-ES"/>
        </a:p>
      </dgm:t>
    </dgm:pt>
    <dgm:pt modelId="{2D65C905-FF3B-4DD9-AE4E-4BA70D540C86}" type="pres">
      <dgm:prSet presAssocID="{FC75363D-D0F7-43F3-ABDF-ED89828AF5CF}" presName="img" presStyleLbl="fgImgPlace1" presStyleIdx="3" presStyleCnt="5"/>
      <dgm:spPr>
        <a:blipFill rotWithShape="0">
          <a:blip xmlns:r="http://schemas.openxmlformats.org/officeDocument/2006/relationships" r:embed="rId4"/>
          <a:stretch>
            <a:fillRect/>
          </a:stretch>
        </a:blipFill>
      </dgm:spPr>
      <dgm:t>
        <a:bodyPr/>
        <a:lstStyle/>
        <a:p>
          <a:endParaRPr lang="es-ES"/>
        </a:p>
      </dgm:t>
    </dgm:pt>
    <dgm:pt modelId="{5CBD9988-6842-4B30-ACBC-09D2984FE750}" type="pres">
      <dgm:prSet presAssocID="{FC75363D-D0F7-43F3-ABDF-ED89828AF5CF}" presName="text" presStyleLbl="node1" presStyleIdx="3" presStyleCnt="5">
        <dgm:presLayoutVars>
          <dgm:bulletEnabled val="1"/>
        </dgm:presLayoutVars>
      </dgm:prSet>
      <dgm:spPr/>
      <dgm:t>
        <a:bodyPr/>
        <a:lstStyle/>
        <a:p>
          <a:endParaRPr lang="es-ES"/>
        </a:p>
      </dgm:t>
    </dgm:pt>
    <dgm:pt modelId="{A3E8436F-EACF-4C03-BF7A-5A061C587F96}" type="pres">
      <dgm:prSet presAssocID="{3D7D5426-5256-4170-AD73-FF1133A2008C}" presName="spacer" presStyleCnt="0"/>
      <dgm:spPr/>
    </dgm:pt>
    <dgm:pt modelId="{3100969D-5A79-49F4-928A-6DAAD7043109}" type="pres">
      <dgm:prSet presAssocID="{10E052F3-853E-4114-89D2-3B06AF7BB44D}" presName="comp" presStyleCnt="0"/>
      <dgm:spPr/>
    </dgm:pt>
    <dgm:pt modelId="{1E023417-32F0-4EAC-AD48-4A31C317FE34}" type="pres">
      <dgm:prSet presAssocID="{10E052F3-853E-4114-89D2-3B06AF7BB44D}" presName="box" presStyleLbl="node1" presStyleIdx="4" presStyleCnt="5"/>
      <dgm:spPr/>
      <dgm:t>
        <a:bodyPr/>
        <a:lstStyle/>
        <a:p>
          <a:endParaRPr lang="es-ES"/>
        </a:p>
      </dgm:t>
    </dgm:pt>
    <dgm:pt modelId="{4A49EE16-F022-4956-98E1-6152117ADD20}" type="pres">
      <dgm:prSet presAssocID="{10E052F3-853E-4114-89D2-3B06AF7BB44D}" presName="img" presStyleLbl="fgImgPlace1" presStyleIdx="4" presStyleCnt="5"/>
      <dgm:spPr>
        <a:blipFill rotWithShape="0">
          <a:blip xmlns:r="http://schemas.openxmlformats.org/officeDocument/2006/relationships" r:embed="rId5"/>
          <a:stretch>
            <a:fillRect/>
          </a:stretch>
        </a:blipFill>
      </dgm:spPr>
    </dgm:pt>
    <dgm:pt modelId="{6CABE4B6-08B4-4E3F-A2BB-D2EC2BDDF66A}" type="pres">
      <dgm:prSet presAssocID="{10E052F3-853E-4114-89D2-3B06AF7BB44D}" presName="text" presStyleLbl="node1" presStyleIdx="4" presStyleCnt="5">
        <dgm:presLayoutVars>
          <dgm:bulletEnabled val="1"/>
        </dgm:presLayoutVars>
      </dgm:prSet>
      <dgm:spPr/>
      <dgm:t>
        <a:bodyPr/>
        <a:lstStyle/>
        <a:p>
          <a:endParaRPr lang="es-ES"/>
        </a:p>
      </dgm:t>
    </dgm:pt>
  </dgm:ptLst>
  <dgm:cxnLst>
    <dgm:cxn modelId="{29CE5576-BE42-45B5-8502-8603ED033B7F}" type="presOf" srcId="{B6BB1F4C-17C1-45EB-9539-41D29AA1810F}" destId="{FEECD46B-4F59-457A-AA2C-CE358CA0779D}" srcOrd="0" destOrd="2" presId="urn:microsoft.com/office/officeart/2005/8/layout/vList4#1"/>
    <dgm:cxn modelId="{6FB1B2F3-BF00-4774-B455-DF8D56EE627A}" srcId="{40E6E23D-FF15-4981-82EE-703462452229}" destId="{10E052F3-853E-4114-89D2-3B06AF7BB44D}" srcOrd="4" destOrd="0" parTransId="{DD062FEF-13FF-465A-B4D3-396AE146DB24}" sibTransId="{AA0EC6B6-568D-4AAD-9C44-B37AAB9F8F8A}"/>
    <dgm:cxn modelId="{555C6F9F-ECC6-4D7A-A2DE-2D1424F54662}" type="presOf" srcId="{0154C654-A83B-4955-868A-34873CDC7DCE}" destId="{8019D156-28DA-41C5-A5F7-52A4F2E65050}" srcOrd="1" destOrd="0" presId="urn:microsoft.com/office/officeart/2005/8/layout/vList4#1"/>
    <dgm:cxn modelId="{011603EB-0150-4EAA-93CD-0A05A4EB896A}" type="presOf" srcId="{296D9715-36A9-4D84-8F66-FD2DC2F1A7BA}" destId="{D844C631-F678-4040-8F30-3E4CE9D76D40}" srcOrd="0" destOrd="0" presId="urn:microsoft.com/office/officeart/2005/8/layout/vList4#1"/>
    <dgm:cxn modelId="{E54D94B2-79F3-4648-9EBD-DE0A221666F9}" type="presOf" srcId="{8F85DAD7-B361-4796-AE29-25AC0A70A809}" destId="{D844C631-F678-4040-8F30-3E4CE9D76D40}" srcOrd="0" destOrd="1" presId="urn:microsoft.com/office/officeart/2005/8/layout/vList4#1"/>
    <dgm:cxn modelId="{277E7C24-7025-4D16-A54C-D11E56CA0494}" type="presOf" srcId="{ECA4F47B-D8A3-45F8-979B-FEDC346C1B0A}" destId="{5CBD9988-6842-4B30-ACBC-09D2984FE750}" srcOrd="1" destOrd="1" presId="urn:microsoft.com/office/officeart/2005/8/layout/vList4#1"/>
    <dgm:cxn modelId="{983C0626-C8B0-4FB0-B387-3A1C807C4554}" type="presOf" srcId="{40E6E23D-FF15-4981-82EE-703462452229}" destId="{0B6180DD-120D-4F95-AA92-012093030EF1}" srcOrd="0" destOrd="0" presId="urn:microsoft.com/office/officeart/2005/8/layout/vList4#1"/>
    <dgm:cxn modelId="{935B015C-5262-4E43-BCBB-30AAE70B2628}" type="presOf" srcId="{9AF31335-681A-451F-B079-4420763187F4}" destId="{FEECD46B-4F59-457A-AA2C-CE358CA0779D}" srcOrd="0" destOrd="1" presId="urn:microsoft.com/office/officeart/2005/8/layout/vList4#1"/>
    <dgm:cxn modelId="{695DCEB5-41CC-42DF-BD73-99E3D98F7A1D}" srcId="{40E6E23D-FF15-4981-82EE-703462452229}" destId="{FC75363D-D0F7-43F3-ABDF-ED89828AF5CF}" srcOrd="3" destOrd="0" parTransId="{AE61A8BA-6A04-4FE8-AB66-5250E1EFDB87}" sibTransId="{3D7D5426-5256-4170-AD73-FF1133A2008C}"/>
    <dgm:cxn modelId="{A207A5B3-FB0B-465E-A5E3-120F1F3F2F88}" type="presOf" srcId="{10E052F3-853E-4114-89D2-3B06AF7BB44D}" destId="{1E023417-32F0-4EAC-AD48-4A31C317FE34}" srcOrd="0" destOrd="0" presId="urn:microsoft.com/office/officeart/2005/8/layout/vList4#1"/>
    <dgm:cxn modelId="{A46905B7-BDB9-4A05-9184-DF2F05CFCD25}" type="presOf" srcId="{01F1C704-0583-468C-A6CF-23829EB79152}" destId="{1E023417-32F0-4EAC-AD48-4A31C317FE34}" srcOrd="0" destOrd="1" presId="urn:microsoft.com/office/officeart/2005/8/layout/vList4#1"/>
    <dgm:cxn modelId="{1017964B-0102-46FD-A37D-639B6033CD46}" type="presOf" srcId="{83EE1B01-F6EE-4627-90DB-1314BBF55983}" destId="{1E023417-32F0-4EAC-AD48-4A31C317FE34}" srcOrd="0" destOrd="2" presId="urn:microsoft.com/office/officeart/2005/8/layout/vList4#1"/>
    <dgm:cxn modelId="{55FA5578-568A-4DEB-AA64-7ABAED987D0B}" srcId="{72969C26-DA01-4904-A64A-5D17A653795A}" destId="{B6BB1F4C-17C1-45EB-9539-41D29AA1810F}" srcOrd="1" destOrd="0" parTransId="{99A95411-1780-48F8-B4EC-AA08292BE941}" sibTransId="{88FA0130-08E7-4876-AC31-0DA087FF6AB1}"/>
    <dgm:cxn modelId="{8653BF46-DFF2-448B-91AA-A5B94F35982D}" type="presOf" srcId="{66E73BAF-A096-44A2-945D-A34E8978DD81}" destId="{BB98EF4D-DE61-46D9-93E8-4AEEEDE6DAA6}" srcOrd="0" destOrd="2" presId="urn:microsoft.com/office/officeart/2005/8/layout/vList4#1"/>
    <dgm:cxn modelId="{3872681A-D54B-447D-BF9B-AEEE7C830D48}" type="presOf" srcId="{FC75363D-D0F7-43F3-ABDF-ED89828AF5CF}" destId="{86254FA3-C459-4E59-B028-5A1129A845DD}" srcOrd="0" destOrd="0" presId="urn:microsoft.com/office/officeart/2005/8/layout/vList4#1"/>
    <dgm:cxn modelId="{92778616-10AA-4C64-B0D4-020675E3E283}" type="presOf" srcId="{10E052F3-853E-4114-89D2-3B06AF7BB44D}" destId="{6CABE4B6-08B4-4E3F-A2BB-D2EC2BDDF66A}" srcOrd="1" destOrd="0" presId="urn:microsoft.com/office/officeart/2005/8/layout/vList4#1"/>
    <dgm:cxn modelId="{EB1D01B9-467D-4BA2-AB56-64715BCCB3B2}" srcId="{40E6E23D-FF15-4981-82EE-703462452229}" destId="{0154C654-A83B-4955-868A-34873CDC7DCE}" srcOrd="2" destOrd="0" parTransId="{F19618B2-8B63-4E19-A715-12B5F3388F64}" sibTransId="{0938CF4A-0767-4DFF-8D09-A3310218C8A8}"/>
    <dgm:cxn modelId="{1B9CA222-59D5-4EFC-AEF0-6BF34944B781}" srcId="{72969C26-DA01-4904-A64A-5D17A653795A}" destId="{9AF31335-681A-451F-B079-4420763187F4}" srcOrd="0" destOrd="0" parTransId="{36F4625B-862C-4BEC-BDBC-514A2841191C}" sibTransId="{20FD5C80-9F6D-4F27-9A6E-77E7CF0FAC5C}"/>
    <dgm:cxn modelId="{1937DC83-2166-4AC4-9A46-A651CF175C22}" type="presOf" srcId="{FFECB32C-1A02-4A2E-9195-BAECF39E1AD7}" destId="{BB98EF4D-DE61-46D9-93E8-4AEEEDE6DAA6}" srcOrd="0" destOrd="1" presId="urn:microsoft.com/office/officeart/2005/8/layout/vList4#1"/>
    <dgm:cxn modelId="{ADDEA865-43B3-4BD7-923E-6E5D0912B011}" srcId="{0154C654-A83B-4955-868A-34873CDC7DCE}" destId="{FFECB32C-1A02-4A2E-9195-BAECF39E1AD7}" srcOrd="0" destOrd="0" parTransId="{6CA93A98-B2EA-4240-96C6-5547A3AF089A}" sibTransId="{579DE0BC-8418-475B-ADE3-99156364D808}"/>
    <dgm:cxn modelId="{26F426A8-9C39-4B4A-A928-9F36C7A5BAD9}" srcId="{10E052F3-853E-4114-89D2-3B06AF7BB44D}" destId="{83EE1B01-F6EE-4627-90DB-1314BBF55983}" srcOrd="1" destOrd="0" parTransId="{2C645CE4-D16B-4F56-AD37-660936E901F1}" sibTransId="{A93CEE28-E5FC-4D36-9854-86ABB9A65B18}"/>
    <dgm:cxn modelId="{8F1CC7A3-EC7C-495D-84C8-505C2F5E334D}" type="presOf" srcId="{01F1C704-0583-468C-A6CF-23829EB79152}" destId="{6CABE4B6-08B4-4E3F-A2BB-D2EC2BDDF66A}" srcOrd="1" destOrd="1" presId="urn:microsoft.com/office/officeart/2005/8/layout/vList4#1"/>
    <dgm:cxn modelId="{C0B1F7BA-3D3A-4319-ADC0-5F0A53E09AC3}" type="presOf" srcId="{83EE1B01-F6EE-4627-90DB-1314BBF55983}" destId="{6CABE4B6-08B4-4E3F-A2BB-D2EC2BDDF66A}" srcOrd="1" destOrd="2" presId="urn:microsoft.com/office/officeart/2005/8/layout/vList4#1"/>
    <dgm:cxn modelId="{D6208A0A-E6D0-4EC4-B59D-746A075CAEE5}" srcId="{40E6E23D-FF15-4981-82EE-703462452229}" destId="{72969C26-DA01-4904-A64A-5D17A653795A}" srcOrd="0" destOrd="0" parTransId="{16305AAA-8E23-4155-A059-BBCB54216A70}" sibTransId="{8FC07862-88BA-48D6-80DA-AC207007E6AF}"/>
    <dgm:cxn modelId="{13706372-F51F-4FA3-959F-88BF2B64B42A}" type="presOf" srcId="{72969C26-DA01-4904-A64A-5D17A653795A}" destId="{FEECD46B-4F59-457A-AA2C-CE358CA0779D}" srcOrd="0" destOrd="0" presId="urn:microsoft.com/office/officeart/2005/8/layout/vList4#1"/>
    <dgm:cxn modelId="{62CACA70-0555-4B94-BC3A-13FC5933E4F6}" type="presOf" srcId="{0154C654-A83B-4955-868A-34873CDC7DCE}" destId="{BB98EF4D-DE61-46D9-93E8-4AEEEDE6DAA6}" srcOrd="0" destOrd="0" presId="urn:microsoft.com/office/officeart/2005/8/layout/vList4#1"/>
    <dgm:cxn modelId="{A140591D-0D42-426E-8023-97F029AEC4F5}" type="presOf" srcId="{FC75363D-D0F7-43F3-ABDF-ED89828AF5CF}" destId="{5CBD9988-6842-4B30-ACBC-09D2984FE750}" srcOrd="1" destOrd="0" presId="urn:microsoft.com/office/officeart/2005/8/layout/vList4#1"/>
    <dgm:cxn modelId="{FE7F641A-E9B6-42E3-94A3-78FC5116B3BB}" type="presOf" srcId="{9AF31335-681A-451F-B079-4420763187F4}" destId="{9DDC2327-93A8-4E10-90F9-DB5843F4F40D}" srcOrd="1" destOrd="1" presId="urn:microsoft.com/office/officeart/2005/8/layout/vList4#1"/>
    <dgm:cxn modelId="{C167781E-F4D4-48BE-852C-869D96B98ACF}" type="presOf" srcId="{296D9715-36A9-4D84-8F66-FD2DC2F1A7BA}" destId="{E5262E71-81C0-4C59-8126-BB626BABB8C7}" srcOrd="1" destOrd="0" presId="urn:microsoft.com/office/officeart/2005/8/layout/vList4#1"/>
    <dgm:cxn modelId="{D621574A-0139-432F-8FD2-1A7E4328B4B3}" type="presOf" srcId="{66E73BAF-A096-44A2-945D-A34E8978DD81}" destId="{8019D156-28DA-41C5-A5F7-52A4F2E65050}" srcOrd="1" destOrd="2" presId="urn:microsoft.com/office/officeart/2005/8/layout/vList4#1"/>
    <dgm:cxn modelId="{FB256DE9-B350-4FE6-B861-48E8FA9D976B}" type="presOf" srcId="{FFECB32C-1A02-4A2E-9195-BAECF39E1AD7}" destId="{8019D156-28DA-41C5-A5F7-52A4F2E65050}" srcOrd="1" destOrd="1" presId="urn:microsoft.com/office/officeart/2005/8/layout/vList4#1"/>
    <dgm:cxn modelId="{40FBCA2F-66D9-4185-A941-D9A2BD72C6BD}" srcId="{FC75363D-D0F7-43F3-ABDF-ED89828AF5CF}" destId="{ECA4F47B-D8A3-45F8-979B-FEDC346C1B0A}" srcOrd="0" destOrd="0" parTransId="{91835BBB-A6AF-4034-927E-667896E15342}" sibTransId="{1DD0291C-75F0-491A-A660-86AB6BB0BDD5}"/>
    <dgm:cxn modelId="{67DEBE4A-3C58-4735-AB9A-E89AEA529EF2}" type="presOf" srcId="{B6BB1F4C-17C1-45EB-9539-41D29AA1810F}" destId="{9DDC2327-93A8-4E10-90F9-DB5843F4F40D}" srcOrd="1" destOrd="2" presId="urn:microsoft.com/office/officeart/2005/8/layout/vList4#1"/>
    <dgm:cxn modelId="{2F755959-FB35-4001-94BE-6FAC684365A5}" srcId="{10E052F3-853E-4114-89D2-3B06AF7BB44D}" destId="{01F1C704-0583-468C-A6CF-23829EB79152}" srcOrd="0" destOrd="0" parTransId="{60B23885-A613-4D69-ABB1-A687FF92E8FA}" sibTransId="{B8F2A867-BFF0-42A6-961F-79B03F162DDA}"/>
    <dgm:cxn modelId="{B7F14081-4679-4D4F-95ED-4A59B22D133F}" type="presOf" srcId="{ECA4F47B-D8A3-45F8-979B-FEDC346C1B0A}" destId="{86254FA3-C459-4E59-B028-5A1129A845DD}" srcOrd="0" destOrd="1" presId="urn:microsoft.com/office/officeart/2005/8/layout/vList4#1"/>
    <dgm:cxn modelId="{991A5714-CAF3-4EB0-AA0F-562D562579B1}" srcId="{0154C654-A83B-4955-868A-34873CDC7DCE}" destId="{66E73BAF-A096-44A2-945D-A34E8978DD81}" srcOrd="1" destOrd="0" parTransId="{3B792857-4A70-4539-B06D-B18C67A0222A}" sibTransId="{66FD589E-0DA3-4918-8178-026E333902B2}"/>
    <dgm:cxn modelId="{D2753D8C-7FAD-4044-BAA0-AE2C3E2C1BB2}" srcId="{40E6E23D-FF15-4981-82EE-703462452229}" destId="{296D9715-36A9-4D84-8F66-FD2DC2F1A7BA}" srcOrd="1" destOrd="0" parTransId="{5DA7F4CB-7834-451E-A830-3762D797514B}" sibTransId="{64FB69C0-9010-4A1D-A6D3-20FB0D114953}"/>
    <dgm:cxn modelId="{850BD411-F2B1-4819-B30C-A4206960CAF6}" type="presOf" srcId="{8F85DAD7-B361-4796-AE29-25AC0A70A809}" destId="{E5262E71-81C0-4C59-8126-BB626BABB8C7}" srcOrd="1" destOrd="1" presId="urn:microsoft.com/office/officeart/2005/8/layout/vList4#1"/>
    <dgm:cxn modelId="{D7707F35-EBE6-45B3-B0E8-0A7A088FBA7A}" srcId="{296D9715-36A9-4D84-8F66-FD2DC2F1A7BA}" destId="{8F85DAD7-B361-4796-AE29-25AC0A70A809}" srcOrd="0" destOrd="0" parTransId="{B1E3D7CA-E79C-4641-8D16-C2294F4CBE5A}" sibTransId="{D757C29B-7649-488C-A5A4-258504B7528C}"/>
    <dgm:cxn modelId="{D023B5BA-D5BF-42E1-A32E-204B1B72077C}" type="presOf" srcId="{72969C26-DA01-4904-A64A-5D17A653795A}" destId="{9DDC2327-93A8-4E10-90F9-DB5843F4F40D}" srcOrd="1" destOrd="0" presId="urn:microsoft.com/office/officeart/2005/8/layout/vList4#1"/>
    <dgm:cxn modelId="{BD6D81F2-1A5D-4C24-ADC0-70EB6D8D08DC}" type="presParOf" srcId="{0B6180DD-120D-4F95-AA92-012093030EF1}" destId="{561E0CE4-B4A4-49E5-A2BD-7C9336BE5CF7}" srcOrd="0" destOrd="0" presId="urn:microsoft.com/office/officeart/2005/8/layout/vList4#1"/>
    <dgm:cxn modelId="{8919BCEF-8507-4FDF-9886-3A0CA2BC5536}" type="presParOf" srcId="{561E0CE4-B4A4-49E5-A2BD-7C9336BE5CF7}" destId="{FEECD46B-4F59-457A-AA2C-CE358CA0779D}" srcOrd="0" destOrd="0" presId="urn:microsoft.com/office/officeart/2005/8/layout/vList4#1"/>
    <dgm:cxn modelId="{5698C64C-A3AA-40B6-87AD-D68BC192B117}" type="presParOf" srcId="{561E0CE4-B4A4-49E5-A2BD-7C9336BE5CF7}" destId="{F94AB2FD-3358-4BBE-B6DD-1465623D4CFC}" srcOrd="1" destOrd="0" presId="urn:microsoft.com/office/officeart/2005/8/layout/vList4#1"/>
    <dgm:cxn modelId="{9893D713-6B93-405A-9D54-7C1C7F54960A}" type="presParOf" srcId="{561E0CE4-B4A4-49E5-A2BD-7C9336BE5CF7}" destId="{9DDC2327-93A8-4E10-90F9-DB5843F4F40D}" srcOrd="2" destOrd="0" presId="urn:microsoft.com/office/officeart/2005/8/layout/vList4#1"/>
    <dgm:cxn modelId="{B2378253-2839-49B7-94A1-9C8C45953EB7}" type="presParOf" srcId="{0B6180DD-120D-4F95-AA92-012093030EF1}" destId="{ADD2DE24-BBCF-43D1-A0C1-69B314D3D31B}" srcOrd="1" destOrd="0" presId="urn:microsoft.com/office/officeart/2005/8/layout/vList4#1"/>
    <dgm:cxn modelId="{68DBC28C-096A-4F63-87A5-3DCFDB621C63}" type="presParOf" srcId="{0B6180DD-120D-4F95-AA92-012093030EF1}" destId="{BD0E7F8A-1855-4A3E-BC7E-B0141555EB6D}" srcOrd="2" destOrd="0" presId="urn:microsoft.com/office/officeart/2005/8/layout/vList4#1"/>
    <dgm:cxn modelId="{1AD579A3-2FA0-4AE6-B981-AD35A4C656F5}" type="presParOf" srcId="{BD0E7F8A-1855-4A3E-BC7E-B0141555EB6D}" destId="{D844C631-F678-4040-8F30-3E4CE9D76D40}" srcOrd="0" destOrd="0" presId="urn:microsoft.com/office/officeart/2005/8/layout/vList4#1"/>
    <dgm:cxn modelId="{4AFEE6D1-0192-451B-ACA7-9CFC15445397}" type="presParOf" srcId="{BD0E7F8A-1855-4A3E-BC7E-B0141555EB6D}" destId="{3773BE67-181C-4E96-84F0-6EF0D011A13E}" srcOrd="1" destOrd="0" presId="urn:microsoft.com/office/officeart/2005/8/layout/vList4#1"/>
    <dgm:cxn modelId="{29A09BFA-CE36-4D7B-A131-50821BA7751D}" type="presParOf" srcId="{BD0E7F8A-1855-4A3E-BC7E-B0141555EB6D}" destId="{E5262E71-81C0-4C59-8126-BB626BABB8C7}" srcOrd="2" destOrd="0" presId="urn:microsoft.com/office/officeart/2005/8/layout/vList4#1"/>
    <dgm:cxn modelId="{C0AA7B26-034F-478C-9D8F-83DB57DF6146}" type="presParOf" srcId="{0B6180DD-120D-4F95-AA92-012093030EF1}" destId="{05B8C01B-1C9E-4B39-AAE2-AFE77DE3CCCB}" srcOrd="3" destOrd="0" presId="urn:microsoft.com/office/officeart/2005/8/layout/vList4#1"/>
    <dgm:cxn modelId="{016EAD93-8A45-4119-9000-CF1EA76CC12E}" type="presParOf" srcId="{0B6180DD-120D-4F95-AA92-012093030EF1}" destId="{E070C2A5-024D-4F62-B151-61B3B1931E9C}" srcOrd="4" destOrd="0" presId="urn:microsoft.com/office/officeart/2005/8/layout/vList4#1"/>
    <dgm:cxn modelId="{1F88725A-A5C7-44DA-992A-A48F47C658E6}" type="presParOf" srcId="{E070C2A5-024D-4F62-B151-61B3B1931E9C}" destId="{BB98EF4D-DE61-46D9-93E8-4AEEEDE6DAA6}" srcOrd="0" destOrd="0" presId="urn:microsoft.com/office/officeart/2005/8/layout/vList4#1"/>
    <dgm:cxn modelId="{AAA1DA5F-E37B-4B88-BAEC-2C22FAE84E82}" type="presParOf" srcId="{E070C2A5-024D-4F62-B151-61B3B1931E9C}" destId="{C1C332AF-D0D4-4CEC-A604-4CD1B74D09F4}" srcOrd="1" destOrd="0" presId="urn:microsoft.com/office/officeart/2005/8/layout/vList4#1"/>
    <dgm:cxn modelId="{F06A870E-4E50-4BE9-A22A-46CC64E77759}" type="presParOf" srcId="{E070C2A5-024D-4F62-B151-61B3B1931E9C}" destId="{8019D156-28DA-41C5-A5F7-52A4F2E65050}" srcOrd="2" destOrd="0" presId="urn:microsoft.com/office/officeart/2005/8/layout/vList4#1"/>
    <dgm:cxn modelId="{55029BE4-BCF8-4388-8490-39A5C05D36E6}" type="presParOf" srcId="{0B6180DD-120D-4F95-AA92-012093030EF1}" destId="{724E9CA7-2F38-4659-B768-1F89C0F4C3B6}" srcOrd="5" destOrd="0" presId="urn:microsoft.com/office/officeart/2005/8/layout/vList4#1"/>
    <dgm:cxn modelId="{417F0CAB-29EF-4F24-9F50-B23FDCF007EB}" type="presParOf" srcId="{0B6180DD-120D-4F95-AA92-012093030EF1}" destId="{180FCAA2-B70D-4713-834E-4CDF45F216CF}" srcOrd="6" destOrd="0" presId="urn:microsoft.com/office/officeart/2005/8/layout/vList4#1"/>
    <dgm:cxn modelId="{0E1D7AE7-BC79-48FB-9B81-F1AC89F475CB}" type="presParOf" srcId="{180FCAA2-B70D-4713-834E-4CDF45F216CF}" destId="{86254FA3-C459-4E59-B028-5A1129A845DD}" srcOrd="0" destOrd="0" presId="urn:microsoft.com/office/officeart/2005/8/layout/vList4#1"/>
    <dgm:cxn modelId="{64E4CAD3-CDB2-4C9C-ABD8-8C93FBD6DE13}" type="presParOf" srcId="{180FCAA2-B70D-4713-834E-4CDF45F216CF}" destId="{2D65C905-FF3B-4DD9-AE4E-4BA70D540C86}" srcOrd="1" destOrd="0" presId="urn:microsoft.com/office/officeart/2005/8/layout/vList4#1"/>
    <dgm:cxn modelId="{5E2A6C5F-DFB7-4FB6-A77D-A7173EA82991}" type="presParOf" srcId="{180FCAA2-B70D-4713-834E-4CDF45F216CF}" destId="{5CBD9988-6842-4B30-ACBC-09D2984FE750}" srcOrd="2" destOrd="0" presId="urn:microsoft.com/office/officeart/2005/8/layout/vList4#1"/>
    <dgm:cxn modelId="{44A96CA8-EF8B-43E1-84A8-5E7BDA91C73A}" type="presParOf" srcId="{0B6180DD-120D-4F95-AA92-012093030EF1}" destId="{A3E8436F-EACF-4C03-BF7A-5A061C587F96}" srcOrd="7" destOrd="0" presId="urn:microsoft.com/office/officeart/2005/8/layout/vList4#1"/>
    <dgm:cxn modelId="{394D2723-66F6-4D6C-B709-9CE728C6C356}" type="presParOf" srcId="{0B6180DD-120D-4F95-AA92-012093030EF1}" destId="{3100969D-5A79-49F4-928A-6DAAD7043109}" srcOrd="8" destOrd="0" presId="urn:microsoft.com/office/officeart/2005/8/layout/vList4#1"/>
    <dgm:cxn modelId="{F8C7BDC9-8566-49E1-AEA3-41A0F31E87F6}" type="presParOf" srcId="{3100969D-5A79-49F4-928A-6DAAD7043109}" destId="{1E023417-32F0-4EAC-AD48-4A31C317FE34}" srcOrd="0" destOrd="0" presId="urn:microsoft.com/office/officeart/2005/8/layout/vList4#1"/>
    <dgm:cxn modelId="{7A8E5624-07B8-4291-8637-57CB22796F98}" type="presParOf" srcId="{3100969D-5A79-49F4-928A-6DAAD7043109}" destId="{4A49EE16-F022-4956-98E1-6152117ADD20}" srcOrd="1" destOrd="0" presId="urn:microsoft.com/office/officeart/2005/8/layout/vList4#1"/>
    <dgm:cxn modelId="{798D7E00-EC10-45CB-AB88-CC0D1DDC40E0}" type="presParOf" srcId="{3100969D-5A79-49F4-928A-6DAAD7043109}" destId="{6CABE4B6-08B4-4E3F-A2BB-D2EC2BDDF66A}" srcOrd="2" destOrd="0" presId="urn:microsoft.com/office/officeart/2005/8/layout/vList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8638F4-2CC2-4986-A99B-8D0712B60AFC}" type="doc">
      <dgm:prSet loTypeId="urn:microsoft.com/office/officeart/2005/8/layout/process5" loCatId="process" qsTypeId="urn:microsoft.com/office/officeart/2005/8/quickstyle/simple1" qsCatId="simple" csTypeId="urn:microsoft.com/office/officeart/2005/8/colors/colorful1#1" csCatId="colorful" phldr="1"/>
      <dgm:spPr/>
      <dgm:t>
        <a:bodyPr/>
        <a:lstStyle/>
        <a:p>
          <a:endParaRPr lang="es-ES"/>
        </a:p>
      </dgm:t>
    </dgm:pt>
    <dgm:pt modelId="{BD3845C8-77D0-463E-8103-2664B1EAEA07}">
      <dgm:prSet phldrT="[Texto]"/>
      <dgm:spPr/>
      <dgm:t>
        <a:bodyPr/>
        <a:lstStyle/>
        <a:p>
          <a:r>
            <a:rPr lang="es-ES" dirty="0" smtClean="0"/>
            <a:t>El problema. </a:t>
          </a:r>
          <a:endParaRPr lang="es-ES" dirty="0"/>
        </a:p>
      </dgm:t>
    </dgm:pt>
    <dgm:pt modelId="{595322F3-211A-449D-B34C-753AF587CABC}" type="parTrans" cxnId="{30CCCE68-213F-41D6-98EB-9AB256FF9A0B}">
      <dgm:prSet/>
      <dgm:spPr/>
      <dgm:t>
        <a:bodyPr/>
        <a:lstStyle/>
        <a:p>
          <a:endParaRPr lang="es-ES"/>
        </a:p>
      </dgm:t>
    </dgm:pt>
    <dgm:pt modelId="{019F0F00-1D06-4AB5-B5F4-2E8BFF63189D}" type="sibTrans" cxnId="{30CCCE68-213F-41D6-98EB-9AB256FF9A0B}">
      <dgm:prSet/>
      <dgm:spPr/>
      <dgm:t>
        <a:bodyPr/>
        <a:lstStyle/>
        <a:p>
          <a:endParaRPr lang="es-ES"/>
        </a:p>
      </dgm:t>
    </dgm:pt>
    <dgm:pt modelId="{A07D30FD-34A6-420D-A331-E92021A8D5F6}">
      <dgm:prSet/>
      <dgm:spPr/>
      <dgm:t>
        <a:bodyPr/>
        <a:lstStyle/>
        <a:p>
          <a:r>
            <a:rPr lang="es-ES" dirty="0" smtClean="0"/>
            <a:t>Búsqueda información básica</a:t>
          </a:r>
        </a:p>
      </dgm:t>
    </dgm:pt>
    <dgm:pt modelId="{06562B5C-7C82-40E6-B24C-7660DF44876C}" type="parTrans" cxnId="{57E64474-D4BA-4AE1-9DE2-77F1C72C6388}">
      <dgm:prSet/>
      <dgm:spPr/>
      <dgm:t>
        <a:bodyPr/>
        <a:lstStyle/>
        <a:p>
          <a:endParaRPr lang="es-ES"/>
        </a:p>
      </dgm:t>
    </dgm:pt>
    <dgm:pt modelId="{F73722B5-B86B-4BD7-9DC5-AA01738D0878}" type="sibTrans" cxnId="{57E64474-D4BA-4AE1-9DE2-77F1C72C6388}">
      <dgm:prSet/>
      <dgm:spPr/>
      <dgm:t>
        <a:bodyPr/>
        <a:lstStyle/>
        <a:p>
          <a:endParaRPr lang="es-ES"/>
        </a:p>
      </dgm:t>
    </dgm:pt>
    <dgm:pt modelId="{A88C7030-97B6-4CC0-A150-5A1532FCFC08}">
      <dgm:prSet/>
      <dgm:spPr/>
      <dgm:t>
        <a:bodyPr/>
        <a:lstStyle/>
        <a:p>
          <a:r>
            <a:rPr lang="es-ES" dirty="0" smtClean="0"/>
            <a:t>La hipótesis o conjetura diagnóstica</a:t>
          </a:r>
        </a:p>
      </dgm:t>
    </dgm:pt>
    <dgm:pt modelId="{CEDEB0A1-14E9-4F2D-BDD7-4B587B82AC0C}" type="parTrans" cxnId="{B0D414F7-8B87-4838-994D-02A45109BEE4}">
      <dgm:prSet/>
      <dgm:spPr/>
      <dgm:t>
        <a:bodyPr/>
        <a:lstStyle/>
        <a:p>
          <a:endParaRPr lang="es-ES"/>
        </a:p>
      </dgm:t>
    </dgm:pt>
    <dgm:pt modelId="{DC99A5C8-B3B9-442C-A8A4-57EE8C262805}" type="sibTrans" cxnId="{B0D414F7-8B87-4838-994D-02A45109BEE4}">
      <dgm:prSet/>
      <dgm:spPr/>
      <dgm:t>
        <a:bodyPr/>
        <a:lstStyle/>
        <a:p>
          <a:endParaRPr lang="es-ES"/>
        </a:p>
      </dgm:t>
    </dgm:pt>
    <dgm:pt modelId="{705CBE55-4A2A-446B-83A2-CAF2639C1823}">
      <dgm:prSet/>
      <dgm:spPr/>
      <dgm:t>
        <a:bodyPr/>
        <a:lstStyle/>
        <a:p>
          <a:r>
            <a:rPr lang="es-ES" dirty="0" smtClean="0"/>
            <a:t>Diagnóstico de certeza. </a:t>
          </a:r>
        </a:p>
      </dgm:t>
    </dgm:pt>
    <dgm:pt modelId="{2C7D04E8-4751-430F-9322-99A30973132C}" type="parTrans" cxnId="{D7C6D048-D163-4410-807D-8D16E652A0CE}">
      <dgm:prSet/>
      <dgm:spPr/>
      <dgm:t>
        <a:bodyPr/>
        <a:lstStyle/>
        <a:p>
          <a:endParaRPr lang="es-ES"/>
        </a:p>
      </dgm:t>
    </dgm:pt>
    <dgm:pt modelId="{5E2E3528-DF02-4DD8-9812-3A42D17C4B5A}" type="sibTrans" cxnId="{D7C6D048-D163-4410-807D-8D16E652A0CE}">
      <dgm:prSet/>
      <dgm:spPr/>
      <dgm:t>
        <a:bodyPr/>
        <a:lstStyle/>
        <a:p>
          <a:endParaRPr lang="es-ES"/>
        </a:p>
      </dgm:t>
    </dgm:pt>
    <dgm:pt modelId="{2EE797D3-4AC1-4A53-8B96-F0B3DE3721AD}">
      <dgm:prSet/>
      <dgm:spPr/>
      <dgm:t>
        <a:bodyPr/>
        <a:lstStyle/>
        <a:p>
          <a:r>
            <a:rPr lang="es-ES" dirty="0" smtClean="0"/>
            <a:t>Intervención:</a:t>
          </a:r>
        </a:p>
      </dgm:t>
    </dgm:pt>
    <dgm:pt modelId="{395FEC8E-38EE-406E-B31E-B05ED59E5BF7}" type="parTrans" cxnId="{274B1C74-6509-404D-BF98-5A9EB798EAC3}">
      <dgm:prSet/>
      <dgm:spPr/>
      <dgm:t>
        <a:bodyPr/>
        <a:lstStyle/>
        <a:p>
          <a:endParaRPr lang="es-ES"/>
        </a:p>
      </dgm:t>
    </dgm:pt>
    <dgm:pt modelId="{908844B8-BE6A-4ABF-84C0-EFD287DF8645}" type="sibTrans" cxnId="{274B1C74-6509-404D-BF98-5A9EB798EAC3}">
      <dgm:prSet/>
      <dgm:spPr/>
      <dgm:t>
        <a:bodyPr/>
        <a:lstStyle/>
        <a:p>
          <a:endParaRPr lang="es-ES"/>
        </a:p>
      </dgm:t>
    </dgm:pt>
    <dgm:pt modelId="{6B73F676-A792-4C34-914D-5C61796E807B}">
      <dgm:prSet/>
      <dgm:spPr/>
      <dgm:t>
        <a:bodyPr/>
        <a:lstStyle/>
        <a:p>
          <a:r>
            <a:rPr lang="es-ES" dirty="0" smtClean="0"/>
            <a:t>Evaluación</a:t>
          </a:r>
          <a:endParaRPr lang="es-ES" dirty="0"/>
        </a:p>
      </dgm:t>
    </dgm:pt>
    <dgm:pt modelId="{014ADF32-87A8-45D9-BE5B-BB6AC52B5FFA}" type="parTrans" cxnId="{F9D990BF-CF21-4779-9894-DC703411684D}">
      <dgm:prSet/>
      <dgm:spPr/>
      <dgm:t>
        <a:bodyPr/>
        <a:lstStyle/>
        <a:p>
          <a:endParaRPr lang="es-ES"/>
        </a:p>
      </dgm:t>
    </dgm:pt>
    <dgm:pt modelId="{AE923D8B-8E8D-4A25-BDFF-D981BE61AC3E}" type="sibTrans" cxnId="{F9D990BF-CF21-4779-9894-DC703411684D}">
      <dgm:prSet/>
      <dgm:spPr/>
      <dgm:t>
        <a:bodyPr/>
        <a:lstStyle/>
        <a:p>
          <a:endParaRPr lang="es-ES"/>
        </a:p>
      </dgm:t>
    </dgm:pt>
    <dgm:pt modelId="{425CFA72-CF24-4500-86D4-1A2BC70E8278}">
      <dgm:prSet phldrT="[Texto]"/>
      <dgm:spPr/>
      <dgm:t>
        <a:bodyPr/>
        <a:lstStyle/>
        <a:p>
          <a:r>
            <a:rPr lang="es-ES" dirty="0" smtClean="0"/>
            <a:t>Trastorno o pérdida de la salud</a:t>
          </a:r>
          <a:endParaRPr lang="es-ES" dirty="0"/>
        </a:p>
      </dgm:t>
    </dgm:pt>
    <dgm:pt modelId="{7842793A-EA6B-4FFB-8F22-70B31F1926A9}" type="parTrans" cxnId="{39C8E858-4B89-4F65-8557-EF73D334287B}">
      <dgm:prSet/>
      <dgm:spPr/>
      <dgm:t>
        <a:bodyPr/>
        <a:lstStyle/>
        <a:p>
          <a:endParaRPr lang="es-ES"/>
        </a:p>
      </dgm:t>
    </dgm:pt>
    <dgm:pt modelId="{46DF86CA-7487-42AB-A4A1-4DB13DE40A86}" type="sibTrans" cxnId="{39C8E858-4B89-4F65-8557-EF73D334287B}">
      <dgm:prSet/>
      <dgm:spPr/>
      <dgm:t>
        <a:bodyPr/>
        <a:lstStyle/>
        <a:p>
          <a:endParaRPr lang="es-ES"/>
        </a:p>
      </dgm:t>
    </dgm:pt>
    <dgm:pt modelId="{1A35B98D-F2EE-4959-8E43-EBDAAD491CA3}">
      <dgm:prSet/>
      <dgm:spPr/>
      <dgm:t>
        <a:bodyPr/>
        <a:lstStyle/>
        <a:p>
          <a:r>
            <a:rPr lang="es-ES" dirty="0" smtClean="0"/>
            <a:t>Entrevista, examen físico,  búsqueda bibliográfica , interconsultas y discusiones. </a:t>
          </a:r>
        </a:p>
      </dgm:t>
    </dgm:pt>
    <dgm:pt modelId="{1122BF19-DC94-4E4E-A09A-4E55AED7290C}" type="parTrans" cxnId="{743CE1E0-0737-46EE-B652-6772864634D2}">
      <dgm:prSet/>
      <dgm:spPr/>
      <dgm:t>
        <a:bodyPr/>
        <a:lstStyle/>
        <a:p>
          <a:endParaRPr lang="es-ES"/>
        </a:p>
      </dgm:t>
    </dgm:pt>
    <dgm:pt modelId="{0AC27B89-03F7-4F90-B446-DE236D33393C}" type="sibTrans" cxnId="{743CE1E0-0737-46EE-B652-6772864634D2}">
      <dgm:prSet/>
      <dgm:spPr/>
      <dgm:t>
        <a:bodyPr/>
        <a:lstStyle/>
        <a:p>
          <a:endParaRPr lang="es-ES"/>
        </a:p>
      </dgm:t>
    </dgm:pt>
    <dgm:pt modelId="{C781771C-A90C-4CA8-8ECD-F9BAD35E87CF}">
      <dgm:prSet/>
      <dgm:spPr/>
      <dgm:t>
        <a:bodyPr/>
        <a:lstStyle/>
        <a:p>
          <a:r>
            <a:rPr lang="es-ES" dirty="0" smtClean="0"/>
            <a:t>Diagnósticos y presunción</a:t>
          </a:r>
        </a:p>
      </dgm:t>
    </dgm:pt>
    <dgm:pt modelId="{E516C00C-0E5B-47A8-9C59-08CD3703A3BD}" type="parTrans" cxnId="{C539CCE8-4B96-4251-A920-3E567D48FE9A}">
      <dgm:prSet/>
      <dgm:spPr/>
      <dgm:t>
        <a:bodyPr/>
        <a:lstStyle/>
        <a:p>
          <a:endParaRPr lang="es-ES"/>
        </a:p>
      </dgm:t>
    </dgm:pt>
    <dgm:pt modelId="{83EA4B91-17DE-4C2A-B19B-D10714C4476D}" type="sibTrans" cxnId="{C539CCE8-4B96-4251-A920-3E567D48FE9A}">
      <dgm:prSet/>
      <dgm:spPr/>
      <dgm:t>
        <a:bodyPr/>
        <a:lstStyle/>
        <a:p>
          <a:endParaRPr lang="es-ES"/>
        </a:p>
      </dgm:t>
    </dgm:pt>
    <dgm:pt modelId="{F1183F67-F225-44E7-A4EF-47382B06765F}">
      <dgm:prSet/>
      <dgm:spPr/>
      <dgm:t>
        <a:bodyPr/>
        <a:lstStyle/>
        <a:p>
          <a:r>
            <a:rPr lang="es-ES" dirty="0" smtClean="0"/>
            <a:t>Contrastación y complementación.</a:t>
          </a:r>
        </a:p>
      </dgm:t>
    </dgm:pt>
    <dgm:pt modelId="{85B1FCED-3644-4795-960B-8FA070BE7A9F}" type="parTrans" cxnId="{7D07BB61-A9D6-4CFC-8B56-6D1FEFFEB416}">
      <dgm:prSet/>
      <dgm:spPr/>
      <dgm:t>
        <a:bodyPr/>
        <a:lstStyle/>
        <a:p>
          <a:endParaRPr lang="es-ES"/>
        </a:p>
      </dgm:t>
    </dgm:pt>
    <dgm:pt modelId="{35DA5B47-B454-4269-AFD2-21F6279F8BD6}" type="sibTrans" cxnId="{7D07BB61-A9D6-4CFC-8B56-6D1FEFFEB416}">
      <dgm:prSet/>
      <dgm:spPr/>
      <dgm:t>
        <a:bodyPr/>
        <a:lstStyle/>
        <a:p>
          <a:endParaRPr lang="es-ES"/>
        </a:p>
      </dgm:t>
    </dgm:pt>
    <dgm:pt modelId="{6BE5E652-3999-4F9D-B1F3-5D843BF538C8}">
      <dgm:prSet/>
      <dgm:spPr/>
      <dgm:t>
        <a:bodyPr/>
        <a:lstStyle/>
        <a:p>
          <a:r>
            <a:rPr lang="es-ES" dirty="0" smtClean="0"/>
            <a:t>Estrategia investigativa, evolución, estudios diagnósticos e instrumentales</a:t>
          </a:r>
        </a:p>
      </dgm:t>
    </dgm:pt>
    <dgm:pt modelId="{0F9A1718-A787-4AF4-968A-BF9266AD2150}" type="parTrans" cxnId="{C3E7B634-CF5A-477A-8E13-EB3AFBAC080C}">
      <dgm:prSet/>
      <dgm:spPr/>
      <dgm:t>
        <a:bodyPr/>
        <a:lstStyle/>
        <a:p>
          <a:endParaRPr lang="es-ES"/>
        </a:p>
      </dgm:t>
    </dgm:pt>
    <dgm:pt modelId="{9DB40E07-8A96-4005-9363-BF2F48B97D26}" type="sibTrans" cxnId="{C3E7B634-CF5A-477A-8E13-EB3AFBAC080C}">
      <dgm:prSet/>
      <dgm:spPr/>
      <dgm:t>
        <a:bodyPr/>
        <a:lstStyle/>
        <a:p>
          <a:endParaRPr lang="es-ES"/>
        </a:p>
      </dgm:t>
    </dgm:pt>
    <dgm:pt modelId="{50406AC2-B144-48A3-8548-CC1F99867864}">
      <dgm:prSet/>
      <dgm:spPr/>
      <dgm:t>
        <a:bodyPr/>
        <a:lstStyle/>
        <a:p>
          <a:r>
            <a:rPr lang="es-ES" dirty="0" smtClean="0"/>
            <a:t>Integral, interconsultas y discusión colectiva. </a:t>
          </a:r>
        </a:p>
      </dgm:t>
    </dgm:pt>
    <dgm:pt modelId="{336D5E35-266D-4C8B-8FED-2DF6E5E3E2F7}" type="parTrans" cxnId="{4F718BC7-FE68-4491-8039-9F1B0EC8375F}">
      <dgm:prSet/>
      <dgm:spPr/>
      <dgm:t>
        <a:bodyPr/>
        <a:lstStyle/>
        <a:p>
          <a:endParaRPr lang="es-ES"/>
        </a:p>
      </dgm:t>
    </dgm:pt>
    <dgm:pt modelId="{EAC1E3FE-F58C-4F84-8BBF-74BF091AAF00}" type="sibTrans" cxnId="{4F718BC7-FE68-4491-8039-9F1B0EC8375F}">
      <dgm:prSet/>
      <dgm:spPr/>
      <dgm:t>
        <a:bodyPr/>
        <a:lstStyle/>
        <a:p>
          <a:endParaRPr lang="es-ES"/>
        </a:p>
      </dgm:t>
    </dgm:pt>
    <dgm:pt modelId="{8C9F6015-9A95-4969-A111-EC52A16C3338}">
      <dgm:prSet/>
      <dgm:spPr/>
      <dgm:t>
        <a:bodyPr/>
        <a:lstStyle/>
        <a:p>
          <a:r>
            <a:rPr lang="es-ES" dirty="0" smtClean="0"/>
            <a:t>Plan terapéutico </a:t>
          </a:r>
        </a:p>
      </dgm:t>
    </dgm:pt>
    <dgm:pt modelId="{5D86021C-47E3-448B-8614-8E2F433F497E}" type="parTrans" cxnId="{F17B9BDF-F586-4E5B-AF32-BA70686C2982}">
      <dgm:prSet/>
      <dgm:spPr/>
      <dgm:t>
        <a:bodyPr/>
        <a:lstStyle/>
        <a:p>
          <a:endParaRPr lang="es-ES"/>
        </a:p>
      </dgm:t>
    </dgm:pt>
    <dgm:pt modelId="{1C71242C-3AAE-49BC-A4A0-2E81D25B3B8E}" type="sibTrans" cxnId="{F17B9BDF-F586-4E5B-AF32-BA70686C2982}">
      <dgm:prSet/>
      <dgm:spPr/>
      <dgm:t>
        <a:bodyPr/>
        <a:lstStyle/>
        <a:p>
          <a:endParaRPr lang="es-ES"/>
        </a:p>
      </dgm:t>
    </dgm:pt>
    <dgm:pt modelId="{2845B70C-FECE-41D6-A6E0-28E818984173}">
      <dgm:prSet/>
      <dgm:spPr/>
      <dgm:t>
        <a:bodyPr/>
        <a:lstStyle/>
        <a:p>
          <a:r>
            <a:rPr lang="es-ES" dirty="0" smtClean="0"/>
            <a:t>Pronóstico, evolución clínica</a:t>
          </a:r>
          <a:endParaRPr lang="es-ES" dirty="0"/>
        </a:p>
      </dgm:t>
    </dgm:pt>
    <dgm:pt modelId="{DD890966-765D-4160-A501-7383869B7736}" type="parTrans" cxnId="{CD0D3FDD-90C0-45E7-BC7A-6A7DCA2E22CF}">
      <dgm:prSet/>
      <dgm:spPr/>
      <dgm:t>
        <a:bodyPr/>
        <a:lstStyle/>
        <a:p>
          <a:endParaRPr lang="es-ES"/>
        </a:p>
      </dgm:t>
    </dgm:pt>
    <dgm:pt modelId="{59B71432-36FA-4A08-A300-8241B60C0E7D}" type="sibTrans" cxnId="{CD0D3FDD-90C0-45E7-BC7A-6A7DCA2E22CF}">
      <dgm:prSet/>
      <dgm:spPr/>
      <dgm:t>
        <a:bodyPr/>
        <a:lstStyle/>
        <a:p>
          <a:endParaRPr lang="es-ES"/>
        </a:p>
      </dgm:t>
    </dgm:pt>
    <dgm:pt modelId="{977AFF12-CD1E-4002-AF1E-535B898AD556}" type="pres">
      <dgm:prSet presAssocID="{718638F4-2CC2-4986-A99B-8D0712B60AFC}" presName="diagram" presStyleCnt="0">
        <dgm:presLayoutVars>
          <dgm:dir/>
          <dgm:resizeHandles val="exact"/>
        </dgm:presLayoutVars>
      </dgm:prSet>
      <dgm:spPr/>
      <dgm:t>
        <a:bodyPr/>
        <a:lstStyle/>
        <a:p>
          <a:endParaRPr lang="es-ES"/>
        </a:p>
      </dgm:t>
    </dgm:pt>
    <dgm:pt modelId="{A1D526C7-4330-4164-8319-B9B446B7094E}" type="pres">
      <dgm:prSet presAssocID="{BD3845C8-77D0-463E-8103-2664B1EAEA07}" presName="node" presStyleLbl="node1" presStyleIdx="0" presStyleCnt="7">
        <dgm:presLayoutVars>
          <dgm:bulletEnabled val="1"/>
        </dgm:presLayoutVars>
      </dgm:prSet>
      <dgm:spPr/>
      <dgm:t>
        <a:bodyPr/>
        <a:lstStyle/>
        <a:p>
          <a:endParaRPr lang="es-ES"/>
        </a:p>
      </dgm:t>
    </dgm:pt>
    <dgm:pt modelId="{743D656A-1D48-45F4-8A1C-56B26688EC94}" type="pres">
      <dgm:prSet presAssocID="{019F0F00-1D06-4AB5-B5F4-2E8BFF63189D}" presName="sibTrans" presStyleLbl="sibTrans2D1" presStyleIdx="0" presStyleCnt="6"/>
      <dgm:spPr/>
      <dgm:t>
        <a:bodyPr/>
        <a:lstStyle/>
        <a:p>
          <a:endParaRPr lang="es-ES"/>
        </a:p>
      </dgm:t>
    </dgm:pt>
    <dgm:pt modelId="{49CF361D-1191-44B6-A457-235120313903}" type="pres">
      <dgm:prSet presAssocID="{019F0F00-1D06-4AB5-B5F4-2E8BFF63189D}" presName="connectorText" presStyleLbl="sibTrans2D1" presStyleIdx="0" presStyleCnt="6"/>
      <dgm:spPr/>
      <dgm:t>
        <a:bodyPr/>
        <a:lstStyle/>
        <a:p>
          <a:endParaRPr lang="es-ES"/>
        </a:p>
      </dgm:t>
    </dgm:pt>
    <dgm:pt modelId="{ABCB148E-57B2-4D4C-AF5F-DE3535BB4A97}" type="pres">
      <dgm:prSet presAssocID="{A07D30FD-34A6-420D-A331-E92021A8D5F6}" presName="node" presStyleLbl="node1" presStyleIdx="1" presStyleCnt="7">
        <dgm:presLayoutVars>
          <dgm:bulletEnabled val="1"/>
        </dgm:presLayoutVars>
      </dgm:prSet>
      <dgm:spPr/>
      <dgm:t>
        <a:bodyPr/>
        <a:lstStyle/>
        <a:p>
          <a:endParaRPr lang="es-ES"/>
        </a:p>
      </dgm:t>
    </dgm:pt>
    <dgm:pt modelId="{AA4A338C-5087-48E1-9F01-87BB0501C815}" type="pres">
      <dgm:prSet presAssocID="{F73722B5-B86B-4BD7-9DC5-AA01738D0878}" presName="sibTrans" presStyleLbl="sibTrans2D1" presStyleIdx="1" presStyleCnt="6"/>
      <dgm:spPr/>
      <dgm:t>
        <a:bodyPr/>
        <a:lstStyle/>
        <a:p>
          <a:endParaRPr lang="es-ES"/>
        </a:p>
      </dgm:t>
    </dgm:pt>
    <dgm:pt modelId="{24916234-8186-4F63-9296-FEC774A6DD7E}" type="pres">
      <dgm:prSet presAssocID="{F73722B5-B86B-4BD7-9DC5-AA01738D0878}" presName="connectorText" presStyleLbl="sibTrans2D1" presStyleIdx="1" presStyleCnt="6"/>
      <dgm:spPr/>
      <dgm:t>
        <a:bodyPr/>
        <a:lstStyle/>
        <a:p>
          <a:endParaRPr lang="es-ES"/>
        </a:p>
      </dgm:t>
    </dgm:pt>
    <dgm:pt modelId="{44102DF1-F5D4-4CB2-BD0B-2CF4DB359647}" type="pres">
      <dgm:prSet presAssocID="{A88C7030-97B6-4CC0-A150-5A1532FCFC08}" presName="node" presStyleLbl="node1" presStyleIdx="2" presStyleCnt="7">
        <dgm:presLayoutVars>
          <dgm:bulletEnabled val="1"/>
        </dgm:presLayoutVars>
      </dgm:prSet>
      <dgm:spPr/>
      <dgm:t>
        <a:bodyPr/>
        <a:lstStyle/>
        <a:p>
          <a:endParaRPr lang="es-ES"/>
        </a:p>
      </dgm:t>
    </dgm:pt>
    <dgm:pt modelId="{A97E5B87-1EDE-41C5-9F50-DF27BEE067D3}" type="pres">
      <dgm:prSet presAssocID="{DC99A5C8-B3B9-442C-A8A4-57EE8C262805}" presName="sibTrans" presStyleLbl="sibTrans2D1" presStyleIdx="2" presStyleCnt="6"/>
      <dgm:spPr/>
      <dgm:t>
        <a:bodyPr/>
        <a:lstStyle/>
        <a:p>
          <a:endParaRPr lang="es-ES"/>
        </a:p>
      </dgm:t>
    </dgm:pt>
    <dgm:pt modelId="{62F65515-0B93-4D37-971B-D919E2B8CC4E}" type="pres">
      <dgm:prSet presAssocID="{DC99A5C8-B3B9-442C-A8A4-57EE8C262805}" presName="connectorText" presStyleLbl="sibTrans2D1" presStyleIdx="2" presStyleCnt="6"/>
      <dgm:spPr/>
      <dgm:t>
        <a:bodyPr/>
        <a:lstStyle/>
        <a:p>
          <a:endParaRPr lang="es-ES"/>
        </a:p>
      </dgm:t>
    </dgm:pt>
    <dgm:pt modelId="{968E52EE-3004-4DE1-9908-0A395624D250}" type="pres">
      <dgm:prSet presAssocID="{F1183F67-F225-44E7-A4EF-47382B06765F}" presName="node" presStyleLbl="node1" presStyleIdx="3" presStyleCnt="7">
        <dgm:presLayoutVars>
          <dgm:bulletEnabled val="1"/>
        </dgm:presLayoutVars>
      </dgm:prSet>
      <dgm:spPr/>
      <dgm:t>
        <a:bodyPr/>
        <a:lstStyle/>
        <a:p>
          <a:endParaRPr lang="es-ES"/>
        </a:p>
      </dgm:t>
    </dgm:pt>
    <dgm:pt modelId="{4F97B1FE-DCEF-4F96-BE81-0426FF794336}" type="pres">
      <dgm:prSet presAssocID="{35DA5B47-B454-4269-AFD2-21F6279F8BD6}" presName="sibTrans" presStyleLbl="sibTrans2D1" presStyleIdx="3" presStyleCnt="6"/>
      <dgm:spPr/>
      <dgm:t>
        <a:bodyPr/>
        <a:lstStyle/>
        <a:p>
          <a:endParaRPr lang="es-ES"/>
        </a:p>
      </dgm:t>
    </dgm:pt>
    <dgm:pt modelId="{26999C67-3D73-4D20-BA8B-37FDEE175FD0}" type="pres">
      <dgm:prSet presAssocID="{35DA5B47-B454-4269-AFD2-21F6279F8BD6}" presName="connectorText" presStyleLbl="sibTrans2D1" presStyleIdx="3" presStyleCnt="6"/>
      <dgm:spPr/>
      <dgm:t>
        <a:bodyPr/>
        <a:lstStyle/>
        <a:p>
          <a:endParaRPr lang="es-ES"/>
        </a:p>
      </dgm:t>
    </dgm:pt>
    <dgm:pt modelId="{6C96E38F-9DFC-42A0-90A5-427975D83553}" type="pres">
      <dgm:prSet presAssocID="{705CBE55-4A2A-446B-83A2-CAF2639C1823}" presName="node" presStyleLbl="node1" presStyleIdx="4" presStyleCnt="7">
        <dgm:presLayoutVars>
          <dgm:bulletEnabled val="1"/>
        </dgm:presLayoutVars>
      </dgm:prSet>
      <dgm:spPr/>
      <dgm:t>
        <a:bodyPr/>
        <a:lstStyle/>
        <a:p>
          <a:endParaRPr lang="es-ES"/>
        </a:p>
      </dgm:t>
    </dgm:pt>
    <dgm:pt modelId="{FBB433C6-0F69-48C3-8780-41324DFBBE3E}" type="pres">
      <dgm:prSet presAssocID="{5E2E3528-DF02-4DD8-9812-3A42D17C4B5A}" presName="sibTrans" presStyleLbl="sibTrans2D1" presStyleIdx="4" presStyleCnt="6"/>
      <dgm:spPr/>
      <dgm:t>
        <a:bodyPr/>
        <a:lstStyle/>
        <a:p>
          <a:endParaRPr lang="es-ES"/>
        </a:p>
      </dgm:t>
    </dgm:pt>
    <dgm:pt modelId="{3AC9CE15-2EAB-4BC5-A216-4B1FB5C8DA18}" type="pres">
      <dgm:prSet presAssocID="{5E2E3528-DF02-4DD8-9812-3A42D17C4B5A}" presName="connectorText" presStyleLbl="sibTrans2D1" presStyleIdx="4" presStyleCnt="6"/>
      <dgm:spPr/>
      <dgm:t>
        <a:bodyPr/>
        <a:lstStyle/>
        <a:p>
          <a:endParaRPr lang="es-ES"/>
        </a:p>
      </dgm:t>
    </dgm:pt>
    <dgm:pt modelId="{739F46F3-F50A-4F97-8803-DF6734400099}" type="pres">
      <dgm:prSet presAssocID="{2EE797D3-4AC1-4A53-8B96-F0B3DE3721AD}" presName="node" presStyleLbl="node1" presStyleIdx="5" presStyleCnt="7">
        <dgm:presLayoutVars>
          <dgm:bulletEnabled val="1"/>
        </dgm:presLayoutVars>
      </dgm:prSet>
      <dgm:spPr/>
      <dgm:t>
        <a:bodyPr/>
        <a:lstStyle/>
        <a:p>
          <a:endParaRPr lang="es-ES"/>
        </a:p>
      </dgm:t>
    </dgm:pt>
    <dgm:pt modelId="{E83E1C15-D0AF-4E30-8EB3-CFDA2AB1B20C}" type="pres">
      <dgm:prSet presAssocID="{908844B8-BE6A-4ABF-84C0-EFD287DF8645}" presName="sibTrans" presStyleLbl="sibTrans2D1" presStyleIdx="5" presStyleCnt="6"/>
      <dgm:spPr/>
      <dgm:t>
        <a:bodyPr/>
        <a:lstStyle/>
        <a:p>
          <a:endParaRPr lang="es-ES"/>
        </a:p>
      </dgm:t>
    </dgm:pt>
    <dgm:pt modelId="{E5B9CF8D-F8CB-44A6-94F9-A4E52687C29B}" type="pres">
      <dgm:prSet presAssocID="{908844B8-BE6A-4ABF-84C0-EFD287DF8645}" presName="connectorText" presStyleLbl="sibTrans2D1" presStyleIdx="5" presStyleCnt="6"/>
      <dgm:spPr/>
      <dgm:t>
        <a:bodyPr/>
        <a:lstStyle/>
        <a:p>
          <a:endParaRPr lang="es-ES"/>
        </a:p>
      </dgm:t>
    </dgm:pt>
    <dgm:pt modelId="{06D6EBB5-F22F-414B-8AC7-BDD0BDDC848B}" type="pres">
      <dgm:prSet presAssocID="{6B73F676-A792-4C34-914D-5C61796E807B}" presName="node" presStyleLbl="node1" presStyleIdx="6" presStyleCnt="7">
        <dgm:presLayoutVars>
          <dgm:bulletEnabled val="1"/>
        </dgm:presLayoutVars>
      </dgm:prSet>
      <dgm:spPr/>
      <dgm:t>
        <a:bodyPr/>
        <a:lstStyle/>
        <a:p>
          <a:endParaRPr lang="es-ES"/>
        </a:p>
      </dgm:t>
    </dgm:pt>
  </dgm:ptLst>
  <dgm:cxnLst>
    <dgm:cxn modelId="{536F85B9-7E3D-45F1-A550-2D5380C0674F}" type="presOf" srcId="{F73722B5-B86B-4BD7-9DC5-AA01738D0878}" destId="{AA4A338C-5087-48E1-9F01-87BB0501C815}" srcOrd="0" destOrd="0" presId="urn:microsoft.com/office/officeart/2005/8/layout/process5"/>
    <dgm:cxn modelId="{3ADDB14C-846A-435E-B2F3-75B26C0D0B7C}" type="presOf" srcId="{BD3845C8-77D0-463E-8103-2664B1EAEA07}" destId="{A1D526C7-4330-4164-8319-B9B446B7094E}" srcOrd="0" destOrd="0" presId="urn:microsoft.com/office/officeart/2005/8/layout/process5"/>
    <dgm:cxn modelId="{C9689759-6349-4334-ACE2-069C82498046}" type="presOf" srcId="{6BE5E652-3999-4F9D-B1F3-5D843BF538C8}" destId="{968E52EE-3004-4DE1-9908-0A395624D250}" srcOrd="0" destOrd="1" presId="urn:microsoft.com/office/officeart/2005/8/layout/process5"/>
    <dgm:cxn modelId="{0B0C3D56-27B9-4331-8F68-6A2D73AB7007}" type="presOf" srcId="{705CBE55-4A2A-446B-83A2-CAF2639C1823}" destId="{6C96E38F-9DFC-42A0-90A5-427975D83553}" srcOrd="0" destOrd="0" presId="urn:microsoft.com/office/officeart/2005/8/layout/process5"/>
    <dgm:cxn modelId="{A65DBF8A-F934-4A6E-B397-5F06B3A09DD6}" type="presOf" srcId="{6B73F676-A792-4C34-914D-5C61796E807B}" destId="{06D6EBB5-F22F-414B-8AC7-BDD0BDDC848B}" srcOrd="0" destOrd="0" presId="urn:microsoft.com/office/officeart/2005/8/layout/process5"/>
    <dgm:cxn modelId="{274B1C74-6509-404D-BF98-5A9EB798EAC3}" srcId="{718638F4-2CC2-4986-A99B-8D0712B60AFC}" destId="{2EE797D3-4AC1-4A53-8B96-F0B3DE3721AD}" srcOrd="5" destOrd="0" parTransId="{395FEC8E-38EE-406E-B31E-B05ED59E5BF7}" sibTransId="{908844B8-BE6A-4ABF-84C0-EFD287DF8645}"/>
    <dgm:cxn modelId="{E3C2DCD4-79E0-48CF-86D3-8B3AFA916DD2}" type="presOf" srcId="{35DA5B47-B454-4269-AFD2-21F6279F8BD6}" destId="{26999C67-3D73-4D20-BA8B-37FDEE175FD0}" srcOrd="1" destOrd="0" presId="urn:microsoft.com/office/officeart/2005/8/layout/process5"/>
    <dgm:cxn modelId="{45ED3CB3-6F16-4F57-B64D-F321BDC49258}" type="presOf" srcId="{908844B8-BE6A-4ABF-84C0-EFD287DF8645}" destId="{E83E1C15-D0AF-4E30-8EB3-CFDA2AB1B20C}" srcOrd="0" destOrd="0" presId="urn:microsoft.com/office/officeart/2005/8/layout/process5"/>
    <dgm:cxn modelId="{30CCCE68-213F-41D6-98EB-9AB256FF9A0B}" srcId="{718638F4-2CC2-4986-A99B-8D0712B60AFC}" destId="{BD3845C8-77D0-463E-8103-2664B1EAEA07}" srcOrd="0" destOrd="0" parTransId="{595322F3-211A-449D-B34C-753AF587CABC}" sibTransId="{019F0F00-1D06-4AB5-B5F4-2E8BFF63189D}"/>
    <dgm:cxn modelId="{E9D653AC-172A-4F3E-A9D7-6FA51AC4BB53}" type="presOf" srcId="{DC99A5C8-B3B9-442C-A8A4-57EE8C262805}" destId="{A97E5B87-1EDE-41C5-9F50-DF27BEE067D3}" srcOrd="0" destOrd="0" presId="urn:microsoft.com/office/officeart/2005/8/layout/process5"/>
    <dgm:cxn modelId="{81ECEDFD-0858-4475-8ED1-1F7BB2EFCFD6}" type="presOf" srcId="{2EE797D3-4AC1-4A53-8B96-F0B3DE3721AD}" destId="{739F46F3-F50A-4F97-8803-DF6734400099}" srcOrd="0" destOrd="0" presId="urn:microsoft.com/office/officeart/2005/8/layout/process5"/>
    <dgm:cxn modelId="{C57B28E3-CB2D-46F8-98A9-1259B191C1DF}" type="presOf" srcId="{A07D30FD-34A6-420D-A331-E92021A8D5F6}" destId="{ABCB148E-57B2-4D4C-AF5F-DE3535BB4A97}" srcOrd="0" destOrd="0" presId="urn:microsoft.com/office/officeart/2005/8/layout/process5"/>
    <dgm:cxn modelId="{F17B9BDF-F586-4E5B-AF32-BA70686C2982}" srcId="{2EE797D3-4AC1-4A53-8B96-F0B3DE3721AD}" destId="{8C9F6015-9A95-4969-A111-EC52A16C3338}" srcOrd="0" destOrd="0" parTransId="{5D86021C-47E3-448B-8614-8E2F433F497E}" sibTransId="{1C71242C-3AAE-49BC-A4A0-2E81D25B3B8E}"/>
    <dgm:cxn modelId="{0FDDFF20-83F1-4A30-8A08-AC5705930F94}" type="presOf" srcId="{5E2E3528-DF02-4DD8-9812-3A42D17C4B5A}" destId="{3AC9CE15-2EAB-4BC5-A216-4B1FB5C8DA18}" srcOrd="1" destOrd="0" presId="urn:microsoft.com/office/officeart/2005/8/layout/process5"/>
    <dgm:cxn modelId="{A5B62396-1AC7-4A43-860F-C06BDA71D7C9}" type="presOf" srcId="{2845B70C-FECE-41D6-A6E0-28E818984173}" destId="{06D6EBB5-F22F-414B-8AC7-BDD0BDDC848B}" srcOrd="0" destOrd="1" presId="urn:microsoft.com/office/officeart/2005/8/layout/process5"/>
    <dgm:cxn modelId="{2D653C54-1BF6-4831-BE1B-B07022818BFD}" type="presOf" srcId="{F73722B5-B86B-4BD7-9DC5-AA01738D0878}" destId="{24916234-8186-4F63-9296-FEC774A6DD7E}" srcOrd="1" destOrd="0" presId="urn:microsoft.com/office/officeart/2005/8/layout/process5"/>
    <dgm:cxn modelId="{3E174B04-2197-437F-B5FA-72BBB7DA93F6}" type="presOf" srcId="{019F0F00-1D06-4AB5-B5F4-2E8BFF63189D}" destId="{743D656A-1D48-45F4-8A1C-56B26688EC94}" srcOrd="0" destOrd="0" presId="urn:microsoft.com/office/officeart/2005/8/layout/process5"/>
    <dgm:cxn modelId="{CCE12075-841A-4943-9EC2-F918F8FC4C9B}" type="presOf" srcId="{F1183F67-F225-44E7-A4EF-47382B06765F}" destId="{968E52EE-3004-4DE1-9908-0A395624D250}" srcOrd="0" destOrd="0" presId="urn:microsoft.com/office/officeart/2005/8/layout/process5"/>
    <dgm:cxn modelId="{8E4C6599-7F81-4217-9011-C114FD58355F}" type="presOf" srcId="{718638F4-2CC2-4986-A99B-8D0712B60AFC}" destId="{977AFF12-CD1E-4002-AF1E-535B898AD556}" srcOrd="0" destOrd="0" presId="urn:microsoft.com/office/officeart/2005/8/layout/process5"/>
    <dgm:cxn modelId="{C3E7B634-CF5A-477A-8E13-EB3AFBAC080C}" srcId="{F1183F67-F225-44E7-A4EF-47382B06765F}" destId="{6BE5E652-3999-4F9D-B1F3-5D843BF538C8}" srcOrd="0" destOrd="0" parTransId="{0F9A1718-A787-4AF4-968A-BF9266AD2150}" sibTransId="{9DB40E07-8A96-4005-9363-BF2F48B97D26}"/>
    <dgm:cxn modelId="{C539CCE8-4B96-4251-A920-3E567D48FE9A}" srcId="{A88C7030-97B6-4CC0-A150-5A1532FCFC08}" destId="{C781771C-A90C-4CA8-8ECD-F9BAD35E87CF}" srcOrd="0" destOrd="0" parTransId="{E516C00C-0E5B-47A8-9C59-08CD3703A3BD}" sibTransId="{83EA4B91-17DE-4C2A-B19B-D10714C4476D}"/>
    <dgm:cxn modelId="{4F718BC7-FE68-4491-8039-9F1B0EC8375F}" srcId="{705CBE55-4A2A-446B-83A2-CAF2639C1823}" destId="{50406AC2-B144-48A3-8548-CC1F99867864}" srcOrd="0" destOrd="0" parTransId="{336D5E35-266D-4C8B-8FED-2DF6E5E3E2F7}" sibTransId="{EAC1E3FE-F58C-4F84-8BBF-74BF091AAF00}"/>
    <dgm:cxn modelId="{DD15B5D8-51B1-4A54-AB1C-E0C2FC15D2AD}" type="presOf" srcId="{50406AC2-B144-48A3-8548-CC1F99867864}" destId="{6C96E38F-9DFC-42A0-90A5-427975D83553}" srcOrd="0" destOrd="1" presId="urn:microsoft.com/office/officeart/2005/8/layout/process5"/>
    <dgm:cxn modelId="{A582DE42-F011-4E8A-A405-E3F736858B16}" type="presOf" srcId="{1A35B98D-F2EE-4959-8E43-EBDAAD491CA3}" destId="{ABCB148E-57B2-4D4C-AF5F-DE3535BB4A97}" srcOrd="0" destOrd="1" presId="urn:microsoft.com/office/officeart/2005/8/layout/process5"/>
    <dgm:cxn modelId="{D7C6D048-D163-4410-807D-8D16E652A0CE}" srcId="{718638F4-2CC2-4986-A99B-8D0712B60AFC}" destId="{705CBE55-4A2A-446B-83A2-CAF2639C1823}" srcOrd="4" destOrd="0" parTransId="{2C7D04E8-4751-430F-9322-99A30973132C}" sibTransId="{5E2E3528-DF02-4DD8-9812-3A42D17C4B5A}"/>
    <dgm:cxn modelId="{7D07BB61-A9D6-4CFC-8B56-6D1FEFFEB416}" srcId="{718638F4-2CC2-4986-A99B-8D0712B60AFC}" destId="{F1183F67-F225-44E7-A4EF-47382B06765F}" srcOrd="3" destOrd="0" parTransId="{85B1FCED-3644-4795-960B-8FA070BE7A9F}" sibTransId="{35DA5B47-B454-4269-AFD2-21F6279F8BD6}"/>
    <dgm:cxn modelId="{B0D414F7-8B87-4838-994D-02A45109BEE4}" srcId="{718638F4-2CC2-4986-A99B-8D0712B60AFC}" destId="{A88C7030-97B6-4CC0-A150-5A1532FCFC08}" srcOrd="2" destOrd="0" parTransId="{CEDEB0A1-14E9-4F2D-BDD7-4B587B82AC0C}" sibTransId="{DC99A5C8-B3B9-442C-A8A4-57EE8C262805}"/>
    <dgm:cxn modelId="{743CE1E0-0737-46EE-B652-6772864634D2}" srcId="{A07D30FD-34A6-420D-A331-E92021A8D5F6}" destId="{1A35B98D-F2EE-4959-8E43-EBDAAD491CA3}" srcOrd="0" destOrd="0" parTransId="{1122BF19-DC94-4E4E-A09A-4E55AED7290C}" sibTransId="{0AC27B89-03F7-4F90-B446-DE236D33393C}"/>
    <dgm:cxn modelId="{5D8A972D-00A8-43F8-9BA4-7B58C6CC9FEC}" type="presOf" srcId="{5E2E3528-DF02-4DD8-9812-3A42D17C4B5A}" destId="{FBB433C6-0F69-48C3-8780-41324DFBBE3E}" srcOrd="0" destOrd="0" presId="urn:microsoft.com/office/officeart/2005/8/layout/process5"/>
    <dgm:cxn modelId="{8904CD6E-B86E-4824-9AD9-EB2CE50E1434}" type="presOf" srcId="{019F0F00-1D06-4AB5-B5F4-2E8BFF63189D}" destId="{49CF361D-1191-44B6-A457-235120313903}" srcOrd="1" destOrd="0" presId="urn:microsoft.com/office/officeart/2005/8/layout/process5"/>
    <dgm:cxn modelId="{80EAAB19-B770-4B7F-A7E2-F763D32725C0}" type="presOf" srcId="{425CFA72-CF24-4500-86D4-1A2BC70E8278}" destId="{A1D526C7-4330-4164-8319-B9B446B7094E}" srcOrd="0" destOrd="1" presId="urn:microsoft.com/office/officeart/2005/8/layout/process5"/>
    <dgm:cxn modelId="{CC189048-BE59-41A7-AF07-CC95C157A952}" type="presOf" srcId="{35DA5B47-B454-4269-AFD2-21F6279F8BD6}" destId="{4F97B1FE-DCEF-4F96-BE81-0426FF794336}" srcOrd="0" destOrd="0" presId="urn:microsoft.com/office/officeart/2005/8/layout/process5"/>
    <dgm:cxn modelId="{0299FD22-A421-4BA4-9119-1A1EC958D67B}" type="presOf" srcId="{DC99A5C8-B3B9-442C-A8A4-57EE8C262805}" destId="{62F65515-0B93-4D37-971B-D919E2B8CC4E}" srcOrd="1" destOrd="0" presId="urn:microsoft.com/office/officeart/2005/8/layout/process5"/>
    <dgm:cxn modelId="{9FF8AE45-7391-4C02-8853-7B0A58DB0F9C}" type="presOf" srcId="{8C9F6015-9A95-4969-A111-EC52A16C3338}" destId="{739F46F3-F50A-4F97-8803-DF6734400099}" srcOrd="0" destOrd="1" presId="urn:microsoft.com/office/officeart/2005/8/layout/process5"/>
    <dgm:cxn modelId="{E153BB4A-DEE5-4AD9-88D4-1E5374382C39}" type="presOf" srcId="{C781771C-A90C-4CA8-8ECD-F9BAD35E87CF}" destId="{44102DF1-F5D4-4CB2-BD0B-2CF4DB359647}" srcOrd="0" destOrd="1" presId="urn:microsoft.com/office/officeart/2005/8/layout/process5"/>
    <dgm:cxn modelId="{B8B05988-87A5-4E4E-96BE-7E6CE5891F5C}" type="presOf" srcId="{A88C7030-97B6-4CC0-A150-5A1532FCFC08}" destId="{44102DF1-F5D4-4CB2-BD0B-2CF4DB359647}" srcOrd="0" destOrd="0" presId="urn:microsoft.com/office/officeart/2005/8/layout/process5"/>
    <dgm:cxn modelId="{CD0D3FDD-90C0-45E7-BC7A-6A7DCA2E22CF}" srcId="{6B73F676-A792-4C34-914D-5C61796E807B}" destId="{2845B70C-FECE-41D6-A6E0-28E818984173}" srcOrd="0" destOrd="0" parTransId="{DD890966-765D-4160-A501-7383869B7736}" sibTransId="{59B71432-36FA-4A08-A300-8241B60C0E7D}"/>
    <dgm:cxn modelId="{504A2196-0AD2-4038-A530-B8955FE9D695}" type="presOf" srcId="{908844B8-BE6A-4ABF-84C0-EFD287DF8645}" destId="{E5B9CF8D-F8CB-44A6-94F9-A4E52687C29B}" srcOrd="1" destOrd="0" presId="urn:microsoft.com/office/officeart/2005/8/layout/process5"/>
    <dgm:cxn modelId="{39C8E858-4B89-4F65-8557-EF73D334287B}" srcId="{BD3845C8-77D0-463E-8103-2664B1EAEA07}" destId="{425CFA72-CF24-4500-86D4-1A2BC70E8278}" srcOrd="0" destOrd="0" parTransId="{7842793A-EA6B-4FFB-8F22-70B31F1926A9}" sibTransId="{46DF86CA-7487-42AB-A4A1-4DB13DE40A86}"/>
    <dgm:cxn modelId="{F9D990BF-CF21-4779-9894-DC703411684D}" srcId="{718638F4-2CC2-4986-A99B-8D0712B60AFC}" destId="{6B73F676-A792-4C34-914D-5C61796E807B}" srcOrd="6" destOrd="0" parTransId="{014ADF32-87A8-45D9-BE5B-BB6AC52B5FFA}" sibTransId="{AE923D8B-8E8D-4A25-BDFF-D981BE61AC3E}"/>
    <dgm:cxn modelId="{57E64474-D4BA-4AE1-9DE2-77F1C72C6388}" srcId="{718638F4-2CC2-4986-A99B-8D0712B60AFC}" destId="{A07D30FD-34A6-420D-A331-E92021A8D5F6}" srcOrd="1" destOrd="0" parTransId="{06562B5C-7C82-40E6-B24C-7660DF44876C}" sibTransId="{F73722B5-B86B-4BD7-9DC5-AA01738D0878}"/>
    <dgm:cxn modelId="{1B19F94A-8454-498E-877F-4DFBDF9E86BC}" type="presParOf" srcId="{977AFF12-CD1E-4002-AF1E-535B898AD556}" destId="{A1D526C7-4330-4164-8319-B9B446B7094E}" srcOrd="0" destOrd="0" presId="urn:microsoft.com/office/officeart/2005/8/layout/process5"/>
    <dgm:cxn modelId="{FCB69821-1E7A-43FA-BDDB-0E62C32CE7BF}" type="presParOf" srcId="{977AFF12-CD1E-4002-AF1E-535B898AD556}" destId="{743D656A-1D48-45F4-8A1C-56B26688EC94}" srcOrd="1" destOrd="0" presId="urn:microsoft.com/office/officeart/2005/8/layout/process5"/>
    <dgm:cxn modelId="{10CC14EA-7CD9-498F-BFB8-4BBFB397F578}" type="presParOf" srcId="{743D656A-1D48-45F4-8A1C-56B26688EC94}" destId="{49CF361D-1191-44B6-A457-235120313903}" srcOrd="0" destOrd="0" presId="urn:microsoft.com/office/officeart/2005/8/layout/process5"/>
    <dgm:cxn modelId="{BE5D087D-6735-4A23-8163-E36434C8EE32}" type="presParOf" srcId="{977AFF12-CD1E-4002-AF1E-535B898AD556}" destId="{ABCB148E-57B2-4D4C-AF5F-DE3535BB4A97}" srcOrd="2" destOrd="0" presId="urn:microsoft.com/office/officeart/2005/8/layout/process5"/>
    <dgm:cxn modelId="{600A9F4A-8D56-46D8-953C-8663B1A62C45}" type="presParOf" srcId="{977AFF12-CD1E-4002-AF1E-535B898AD556}" destId="{AA4A338C-5087-48E1-9F01-87BB0501C815}" srcOrd="3" destOrd="0" presId="urn:microsoft.com/office/officeart/2005/8/layout/process5"/>
    <dgm:cxn modelId="{573DEAA3-E623-46EA-9F72-B8B1D23232A4}" type="presParOf" srcId="{AA4A338C-5087-48E1-9F01-87BB0501C815}" destId="{24916234-8186-4F63-9296-FEC774A6DD7E}" srcOrd="0" destOrd="0" presId="urn:microsoft.com/office/officeart/2005/8/layout/process5"/>
    <dgm:cxn modelId="{9F62E591-B15C-4DE8-AEBE-BE5C5CC83D7A}" type="presParOf" srcId="{977AFF12-CD1E-4002-AF1E-535B898AD556}" destId="{44102DF1-F5D4-4CB2-BD0B-2CF4DB359647}" srcOrd="4" destOrd="0" presId="urn:microsoft.com/office/officeart/2005/8/layout/process5"/>
    <dgm:cxn modelId="{4AD0C8F6-38F6-4CB2-AC43-9CE49B3AF087}" type="presParOf" srcId="{977AFF12-CD1E-4002-AF1E-535B898AD556}" destId="{A97E5B87-1EDE-41C5-9F50-DF27BEE067D3}" srcOrd="5" destOrd="0" presId="urn:microsoft.com/office/officeart/2005/8/layout/process5"/>
    <dgm:cxn modelId="{46CC6757-EDA5-4686-B495-71D63D1DDA93}" type="presParOf" srcId="{A97E5B87-1EDE-41C5-9F50-DF27BEE067D3}" destId="{62F65515-0B93-4D37-971B-D919E2B8CC4E}" srcOrd="0" destOrd="0" presId="urn:microsoft.com/office/officeart/2005/8/layout/process5"/>
    <dgm:cxn modelId="{9239E603-A341-46D9-A022-22E874151EF0}" type="presParOf" srcId="{977AFF12-CD1E-4002-AF1E-535B898AD556}" destId="{968E52EE-3004-4DE1-9908-0A395624D250}" srcOrd="6" destOrd="0" presId="urn:microsoft.com/office/officeart/2005/8/layout/process5"/>
    <dgm:cxn modelId="{7581495C-D9EA-4F55-B0C9-EED540E298F3}" type="presParOf" srcId="{977AFF12-CD1E-4002-AF1E-535B898AD556}" destId="{4F97B1FE-DCEF-4F96-BE81-0426FF794336}" srcOrd="7" destOrd="0" presId="urn:microsoft.com/office/officeart/2005/8/layout/process5"/>
    <dgm:cxn modelId="{5F3951B7-32F4-4531-91EF-D4EDD985102F}" type="presParOf" srcId="{4F97B1FE-DCEF-4F96-BE81-0426FF794336}" destId="{26999C67-3D73-4D20-BA8B-37FDEE175FD0}" srcOrd="0" destOrd="0" presId="urn:microsoft.com/office/officeart/2005/8/layout/process5"/>
    <dgm:cxn modelId="{76C703BD-2CB5-4EF7-91BE-B6CAF61CCA1D}" type="presParOf" srcId="{977AFF12-CD1E-4002-AF1E-535B898AD556}" destId="{6C96E38F-9DFC-42A0-90A5-427975D83553}" srcOrd="8" destOrd="0" presId="urn:microsoft.com/office/officeart/2005/8/layout/process5"/>
    <dgm:cxn modelId="{CE818598-0B45-488D-A982-24290FA0AB52}" type="presParOf" srcId="{977AFF12-CD1E-4002-AF1E-535B898AD556}" destId="{FBB433C6-0F69-48C3-8780-41324DFBBE3E}" srcOrd="9" destOrd="0" presId="urn:microsoft.com/office/officeart/2005/8/layout/process5"/>
    <dgm:cxn modelId="{8BF411F0-8C37-4657-9BB4-09E172CBC673}" type="presParOf" srcId="{FBB433C6-0F69-48C3-8780-41324DFBBE3E}" destId="{3AC9CE15-2EAB-4BC5-A216-4B1FB5C8DA18}" srcOrd="0" destOrd="0" presId="urn:microsoft.com/office/officeart/2005/8/layout/process5"/>
    <dgm:cxn modelId="{9C1E2DF8-739D-49A9-9AEE-2E25E4BF44F8}" type="presParOf" srcId="{977AFF12-CD1E-4002-AF1E-535B898AD556}" destId="{739F46F3-F50A-4F97-8803-DF6734400099}" srcOrd="10" destOrd="0" presId="urn:microsoft.com/office/officeart/2005/8/layout/process5"/>
    <dgm:cxn modelId="{314265CC-559F-4D5E-9CB8-F2B2D1FC8D85}" type="presParOf" srcId="{977AFF12-CD1E-4002-AF1E-535B898AD556}" destId="{E83E1C15-D0AF-4E30-8EB3-CFDA2AB1B20C}" srcOrd="11" destOrd="0" presId="urn:microsoft.com/office/officeart/2005/8/layout/process5"/>
    <dgm:cxn modelId="{91B9285E-689A-4378-B7A7-7B891B20F4F0}" type="presParOf" srcId="{E83E1C15-D0AF-4E30-8EB3-CFDA2AB1B20C}" destId="{E5B9CF8D-F8CB-44A6-94F9-A4E52687C29B}" srcOrd="0" destOrd="0" presId="urn:microsoft.com/office/officeart/2005/8/layout/process5"/>
    <dgm:cxn modelId="{FEC58165-C18F-415A-8DCD-A1D3949AA58B}" type="presParOf" srcId="{977AFF12-CD1E-4002-AF1E-535B898AD556}" destId="{06D6EBB5-F22F-414B-8AC7-BDD0BDDC848B}" srcOrd="12"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ECD46B-4F59-457A-AA2C-CE358CA0779D}">
      <dsp:nvSpPr>
        <dsp:cNvPr id="0" name=""/>
        <dsp:cNvSpPr/>
      </dsp:nvSpPr>
      <dsp:spPr>
        <a:xfrm>
          <a:off x="0" y="0"/>
          <a:ext cx="7858180" cy="92541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s-ES" sz="1800" kern="1200" dirty="0" smtClean="0"/>
            <a:t>Medicina Comunitaria</a:t>
          </a:r>
          <a:endParaRPr lang="es-ES" sz="1800" kern="1200" dirty="0"/>
        </a:p>
        <a:p>
          <a:pPr marL="114300" lvl="1" indent="-114300" algn="l" defTabSz="622300">
            <a:lnSpc>
              <a:spcPct val="90000"/>
            </a:lnSpc>
            <a:spcBef>
              <a:spcPct val="0"/>
            </a:spcBef>
            <a:spcAft>
              <a:spcPct val="15000"/>
            </a:spcAft>
            <a:buChar char="••"/>
          </a:pPr>
          <a:r>
            <a:rPr lang="es-ES" sz="1400" kern="1200" dirty="0" smtClean="0"/>
            <a:t>Dispensarización  de la mujer</a:t>
          </a:r>
          <a:endParaRPr lang="es-ES" sz="1400" kern="1200" dirty="0"/>
        </a:p>
        <a:p>
          <a:pPr marL="114300" lvl="1" indent="-114300" algn="l" defTabSz="622300">
            <a:lnSpc>
              <a:spcPct val="90000"/>
            </a:lnSpc>
            <a:spcBef>
              <a:spcPct val="0"/>
            </a:spcBef>
            <a:spcAft>
              <a:spcPct val="15000"/>
            </a:spcAft>
            <a:buChar char="••"/>
          </a:pPr>
          <a:r>
            <a:rPr lang="es-ES" sz="1400" kern="1200" dirty="0" smtClean="0"/>
            <a:t>Genética comunitaria</a:t>
          </a:r>
          <a:endParaRPr lang="es-ES" sz="1400" kern="1200" dirty="0"/>
        </a:p>
      </dsp:txBody>
      <dsp:txXfrm>
        <a:off x="1664177" y="0"/>
        <a:ext cx="6194002" cy="925415"/>
      </dsp:txXfrm>
    </dsp:sp>
    <dsp:sp modelId="{F94AB2FD-3358-4BBE-B6DD-1465623D4CFC}">
      <dsp:nvSpPr>
        <dsp:cNvPr id="0" name=""/>
        <dsp:cNvSpPr/>
      </dsp:nvSpPr>
      <dsp:spPr>
        <a:xfrm>
          <a:off x="92541" y="92541"/>
          <a:ext cx="1571636" cy="740332"/>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44C631-F678-4040-8F30-3E4CE9D76D40}">
      <dsp:nvSpPr>
        <dsp:cNvPr id="0" name=""/>
        <dsp:cNvSpPr/>
      </dsp:nvSpPr>
      <dsp:spPr>
        <a:xfrm>
          <a:off x="0" y="1017956"/>
          <a:ext cx="7858180" cy="92541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s-ES" sz="1800" kern="1200" dirty="0" smtClean="0"/>
            <a:t>Promoción de Salud</a:t>
          </a:r>
          <a:endParaRPr lang="es-ES" sz="1800" kern="1200" dirty="0"/>
        </a:p>
        <a:p>
          <a:pPr marL="114300" lvl="1" indent="-114300" algn="l" defTabSz="622300">
            <a:lnSpc>
              <a:spcPct val="90000"/>
            </a:lnSpc>
            <a:spcBef>
              <a:spcPct val="0"/>
            </a:spcBef>
            <a:spcAft>
              <a:spcPct val="15000"/>
            </a:spcAft>
            <a:buChar char="••"/>
          </a:pPr>
          <a:r>
            <a:rPr lang="es-ES" sz="1400" kern="1200" dirty="0" smtClean="0"/>
            <a:t>Atención prenatal</a:t>
          </a:r>
          <a:endParaRPr lang="es-ES" sz="1400" kern="1200" dirty="0"/>
        </a:p>
      </dsp:txBody>
      <dsp:txXfrm>
        <a:off x="1664177" y="1017956"/>
        <a:ext cx="6194002" cy="925415"/>
      </dsp:txXfrm>
    </dsp:sp>
    <dsp:sp modelId="{3773BE67-181C-4E96-84F0-6EF0D011A13E}">
      <dsp:nvSpPr>
        <dsp:cNvPr id="0" name=""/>
        <dsp:cNvSpPr/>
      </dsp:nvSpPr>
      <dsp:spPr>
        <a:xfrm>
          <a:off x="92541" y="1110498"/>
          <a:ext cx="1571636" cy="740332"/>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98EF4D-DE61-46D9-93E8-4AEEEDE6DAA6}">
      <dsp:nvSpPr>
        <dsp:cNvPr id="0" name=""/>
        <dsp:cNvSpPr/>
      </dsp:nvSpPr>
      <dsp:spPr>
        <a:xfrm>
          <a:off x="0" y="2035913"/>
          <a:ext cx="7858180" cy="92541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s-ES" sz="1800" kern="1200" dirty="0" smtClean="0"/>
            <a:t>Prevención</a:t>
          </a:r>
          <a:endParaRPr lang="es-ES" sz="1800" kern="1200" dirty="0"/>
        </a:p>
        <a:p>
          <a:pPr marL="114300" lvl="1" indent="-114300" algn="l" defTabSz="622300">
            <a:lnSpc>
              <a:spcPct val="90000"/>
            </a:lnSpc>
            <a:spcBef>
              <a:spcPct val="0"/>
            </a:spcBef>
            <a:spcAft>
              <a:spcPct val="15000"/>
            </a:spcAft>
            <a:buChar char="••"/>
          </a:pPr>
          <a:r>
            <a:rPr lang="es-ES" sz="1400" kern="1200" dirty="0" smtClean="0"/>
            <a:t>Inmunizaciones</a:t>
          </a:r>
          <a:endParaRPr lang="es-ES" sz="1400" kern="1200" dirty="0"/>
        </a:p>
        <a:p>
          <a:pPr marL="114300" lvl="1" indent="-114300" algn="l" defTabSz="622300">
            <a:lnSpc>
              <a:spcPct val="90000"/>
            </a:lnSpc>
            <a:spcBef>
              <a:spcPct val="0"/>
            </a:spcBef>
            <a:spcAft>
              <a:spcPct val="15000"/>
            </a:spcAft>
            <a:buChar char="••"/>
          </a:pPr>
          <a:r>
            <a:rPr lang="es-ES" sz="1400" kern="1200" dirty="0" smtClean="0"/>
            <a:t>Examen Físico  A. Urogenital</a:t>
          </a:r>
          <a:endParaRPr lang="es-ES" sz="1400" kern="1200" dirty="0"/>
        </a:p>
      </dsp:txBody>
      <dsp:txXfrm>
        <a:off x="1664177" y="2035913"/>
        <a:ext cx="6194002" cy="925415"/>
      </dsp:txXfrm>
    </dsp:sp>
    <dsp:sp modelId="{C1C332AF-D0D4-4CEC-A604-4CD1B74D09F4}">
      <dsp:nvSpPr>
        <dsp:cNvPr id="0" name=""/>
        <dsp:cNvSpPr/>
      </dsp:nvSpPr>
      <dsp:spPr>
        <a:xfrm>
          <a:off x="92541" y="2128454"/>
          <a:ext cx="1571636" cy="740332"/>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254FA3-C459-4E59-B028-5A1129A845DD}">
      <dsp:nvSpPr>
        <dsp:cNvPr id="0" name=""/>
        <dsp:cNvSpPr/>
      </dsp:nvSpPr>
      <dsp:spPr>
        <a:xfrm>
          <a:off x="0" y="3053869"/>
          <a:ext cx="7858180" cy="92541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s-ES" sz="1800" kern="1200" dirty="0" smtClean="0"/>
            <a:t>Propedéutica</a:t>
          </a:r>
          <a:endParaRPr lang="es-ES" sz="1800" kern="1200" dirty="0"/>
        </a:p>
        <a:p>
          <a:pPr marL="114300" lvl="1" indent="-114300" algn="l" defTabSz="622300">
            <a:lnSpc>
              <a:spcPct val="90000"/>
            </a:lnSpc>
            <a:spcBef>
              <a:spcPct val="0"/>
            </a:spcBef>
            <a:spcAft>
              <a:spcPct val="15000"/>
            </a:spcAft>
            <a:buChar char="••"/>
          </a:pPr>
          <a:r>
            <a:rPr lang="es-ES" sz="1400" kern="1200" dirty="0" smtClean="0"/>
            <a:t>Examen Físico</a:t>
          </a:r>
          <a:endParaRPr lang="es-ES" sz="1400" kern="1200" dirty="0"/>
        </a:p>
      </dsp:txBody>
      <dsp:txXfrm>
        <a:off x="1664177" y="3053869"/>
        <a:ext cx="6194002" cy="925415"/>
      </dsp:txXfrm>
    </dsp:sp>
    <dsp:sp modelId="{2D65C905-FF3B-4DD9-AE4E-4BA70D540C86}">
      <dsp:nvSpPr>
        <dsp:cNvPr id="0" name=""/>
        <dsp:cNvSpPr/>
      </dsp:nvSpPr>
      <dsp:spPr>
        <a:xfrm>
          <a:off x="92541" y="3146411"/>
          <a:ext cx="1571636" cy="740332"/>
        </a:xfrm>
        <a:prstGeom prst="roundRect">
          <a:avLst>
            <a:gd name="adj" fmla="val 10000"/>
          </a:avLst>
        </a:prstGeom>
        <a:blipFill rotWithShape="0">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023417-32F0-4EAC-AD48-4A31C317FE34}">
      <dsp:nvSpPr>
        <dsp:cNvPr id="0" name=""/>
        <dsp:cNvSpPr/>
      </dsp:nvSpPr>
      <dsp:spPr>
        <a:xfrm>
          <a:off x="0" y="4071826"/>
          <a:ext cx="7858180" cy="92541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s-ES" sz="1800" kern="1200" dirty="0" smtClean="0"/>
            <a:t>MGI (5to)</a:t>
          </a:r>
          <a:endParaRPr lang="es-ES" sz="1800" kern="1200" dirty="0"/>
        </a:p>
        <a:p>
          <a:pPr marL="114300" lvl="1" indent="-114300" algn="l" defTabSz="622300">
            <a:lnSpc>
              <a:spcPct val="90000"/>
            </a:lnSpc>
            <a:spcBef>
              <a:spcPct val="0"/>
            </a:spcBef>
            <a:spcAft>
              <a:spcPct val="15000"/>
            </a:spcAft>
            <a:buChar char="••"/>
          </a:pPr>
          <a:r>
            <a:rPr lang="es-ES" sz="1400" kern="1200" dirty="0" smtClean="0"/>
            <a:t>Examen físico de la Embarazada</a:t>
          </a:r>
          <a:endParaRPr lang="es-ES" sz="1400" kern="1200" dirty="0"/>
        </a:p>
        <a:p>
          <a:pPr marL="114300" lvl="1" indent="-114300" algn="l" defTabSz="622300">
            <a:lnSpc>
              <a:spcPct val="90000"/>
            </a:lnSpc>
            <a:spcBef>
              <a:spcPct val="0"/>
            </a:spcBef>
            <a:spcAft>
              <a:spcPct val="15000"/>
            </a:spcAft>
            <a:buChar char="••"/>
          </a:pPr>
          <a:r>
            <a:rPr lang="es-ES" sz="1400" kern="1200" dirty="0" smtClean="0"/>
            <a:t>Mujer anciana</a:t>
          </a:r>
          <a:endParaRPr lang="es-ES" sz="1400" kern="1200" dirty="0"/>
        </a:p>
      </dsp:txBody>
      <dsp:txXfrm>
        <a:off x="1664177" y="4071826"/>
        <a:ext cx="6194002" cy="925415"/>
      </dsp:txXfrm>
    </dsp:sp>
    <dsp:sp modelId="{4A49EE16-F022-4956-98E1-6152117ADD20}">
      <dsp:nvSpPr>
        <dsp:cNvPr id="0" name=""/>
        <dsp:cNvSpPr/>
      </dsp:nvSpPr>
      <dsp:spPr>
        <a:xfrm>
          <a:off x="92541" y="4164367"/>
          <a:ext cx="1571636" cy="740332"/>
        </a:xfrm>
        <a:prstGeom prst="roundRect">
          <a:avLst>
            <a:gd name="adj" fmla="val 10000"/>
          </a:avLst>
        </a:prstGeom>
        <a:blipFill rotWithShape="0">
          <a:blip xmlns:r="http://schemas.openxmlformats.org/officeDocument/2006/relationships" r:embed="rId5"/>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D526C7-4330-4164-8319-B9B446B7094E}">
      <dsp:nvSpPr>
        <dsp:cNvPr id="0" name=""/>
        <dsp:cNvSpPr/>
      </dsp:nvSpPr>
      <dsp:spPr>
        <a:xfrm>
          <a:off x="709583" y="255"/>
          <a:ext cx="1562880" cy="93772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lvl="0" algn="l" defTabSz="444500">
            <a:lnSpc>
              <a:spcPct val="90000"/>
            </a:lnSpc>
            <a:spcBef>
              <a:spcPct val="0"/>
            </a:spcBef>
            <a:spcAft>
              <a:spcPct val="35000"/>
            </a:spcAft>
          </a:pPr>
          <a:r>
            <a:rPr lang="es-ES" sz="1000" kern="1200" dirty="0" smtClean="0"/>
            <a:t>El problema. </a:t>
          </a:r>
          <a:endParaRPr lang="es-ES" sz="1000" kern="1200" dirty="0"/>
        </a:p>
        <a:p>
          <a:pPr marL="57150" lvl="1" indent="-57150" algn="l" defTabSz="355600">
            <a:lnSpc>
              <a:spcPct val="90000"/>
            </a:lnSpc>
            <a:spcBef>
              <a:spcPct val="0"/>
            </a:spcBef>
            <a:spcAft>
              <a:spcPct val="15000"/>
            </a:spcAft>
            <a:buChar char="••"/>
          </a:pPr>
          <a:r>
            <a:rPr lang="es-ES" sz="800" kern="1200" dirty="0" smtClean="0"/>
            <a:t>Trastorno o pérdida de la salud</a:t>
          </a:r>
          <a:endParaRPr lang="es-ES" sz="800" kern="1200" dirty="0"/>
        </a:p>
      </dsp:txBody>
      <dsp:txXfrm>
        <a:off x="737048" y="27720"/>
        <a:ext cx="1507950" cy="882798"/>
      </dsp:txXfrm>
    </dsp:sp>
    <dsp:sp modelId="{743D656A-1D48-45F4-8A1C-56B26688EC94}">
      <dsp:nvSpPr>
        <dsp:cNvPr id="0" name=""/>
        <dsp:cNvSpPr/>
      </dsp:nvSpPr>
      <dsp:spPr>
        <a:xfrm>
          <a:off x="2409997" y="275322"/>
          <a:ext cx="331330" cy="38759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a:off x="2409997" y="352841"/>
        <a:ext cx="231931" cy="232556"/>
      </dsp:txXfrm>
    </dsp:sp>
    <dsp:sp modelId="{ABCB148E-57B2-4D4C-AF5F-DE3535BB4A97}">
      <dsp:nvSpPr>
        <dsp:cNvPr id="0" name=""/>
        <dsp:cNvSpPr/>
      </dsp:nvSpPr>
      <dsp:spPr>
        <a:xfrm>
          <a:off x="2897616" y="255"/>
          <a:ext cx="1562880" cy="93772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lvl="0" algn="l" defTabSz="444500">
            <a:lnSpc>
              <a:spcPct val="90000"/>
            </a:lnSpc>
            <a:spcBef>
              <a:spcPct val="0"/>
            </a:spcBef>
            <a:spcAft>
              <a:spcPct val="35000"/>
            </a:spcAft>
          </a:pPr>
          <a:r>
            <a:rPr lang="es-ES" sz="1000" kern="1200" dirty="0" smtClean="0"/>
            <a:t>Búsqueda información básica</a:t>
          </a:r>
        </a:p>
        <a:p>
          <a:pPr marL="57150" lvl="1" indent="-57150" algn="l" defTabSz="355600">
            <a:lnSpc>
              <a:spcPct val="90000"/>
            </a:lnSpc>
            <a:spcBef>
              <a:spcPct val="0"/>
            </a:spcBef>
            <a:spcAft>
              <a:spcPct val="15000"/>
            </a:spcAft>
            <a:buChar char="••"/>
          </a:pPr>
          <a:r>
            <a:rPr lang="es-ES" sz="800" kern="1200" dirty="0" smtClean="0"/>
            <a:t>Entrevista, examen físico,  búsqueda bibliográfica , interconsultas y discusiones. </a:t>
          </a:r>
        </a:p>
      </dsp:txBody>
      <dsp:txXfrm>
        <a:off x="2925081" y="27720"/>
        <a:ext cx="1507950" cy="882798"/>
      </dsp:txXfrm>
    </dsp:sp>
    <dsp:sp modelId="{AA4A338C-5087-48E1-9F01-87BB0501C815}">
      <dsp:nvSpPr>
        <dsp:cNvPr id="0" name=""/>
        <dsp:cNvSpPr/>
      </dsp:nvSpPr>
      <dsp:spPr>
        <a:xfrm>
          <a:off x="4598030" y="275322"/>
          <a:ext cx="331330" cy="38759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a:off x="4598030" y="352841"/>
        <a:ext cx="231931" cy="232556"/>
      </dsp:txXfrm>
    </dsp:sp>
    <dsp:sp modelId="{44102DF1-F5D4-4CB2-BD0B-2CF4DB359647}">
      <dsp:nvSpPr>
        <dsp:cNvPr id="0" name=""/>
        <dsp:cNvSpPr/>
      </dsp:nvSpPr>
      <dsp:spPr>
        <a:xfrm>
          <a:off x="5085649" y="255"/>
          <a:ext cx="1562880" cy="937728"/>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lvl="0" algn="l" defTabSz="444500">
            <a:lnSpc>
              <a:spcPct val="90000"/>
            </a:lnSpc>
            <a:spcBef>
              <a:spcPct val="0"/>
            </a:spcBef>
            <a:spcAft>
              <a:spcPct val="35000"/>
            </a:spcAft>
          </a:pPr>
          <a:r>
            <a:rPr lang="es-ES" sz="1000" kern="1200" dirty="0" smtClean="0"/>
            <a:t>La hipótesis o conjetura diagnóstica</a:t>
          </a:r>
        </a:p>
        <a:p>
          <a:pPr marL="57150" lvl="1" indent="-57150" algn="l" defTabSz="355600">
            <a:lnSpc>
              <a:spcPct val="90000"/>
            </a:lnSpc>
            <a:spcBef>
              <a:spcPct val="0"/>
            </a:spcBef>
            <a:spcAft>
              <a:spcPct val="15000"/>
            </a:spcAft>
            <a:buChar char="••"/>
          </a:pPr>
          <a:r>
            <a:rPr lang="es-ES" sz="800" kern="1200" dirty="0" smtClean="0"/>
            <a:t>Diagnósticos y presunción</a:t>
          </a:r>
        </a:p>
      </dsp:txBody>
      <dsp:txXfrm>
        <a:off x="5113114" y="27720"/>
        <a:ext cx="1507950" cy="882798"/>
      </dsp:txXfrm>
    </dsp:sp>
    <dsp:sp modelId="{A97E5B87-1EDE-41C5-9F50-DF27BEE067D3}">
      <dsp:nvSpPr>
        <dsp:cNvPr id="0" name=""/>
        <dsp:cNvSpPr/>
      </dsp:nvSpPr>
      <dsp:spPr>
        <a:xfrm rot="5400000">
          <a:off x="5701424" y="1047385"/>
          <a:ext cx="331330" cy="387594"/>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rot="-5400000">
        <a:off x="5750812" y="1075517"/>
        <a:ext cx="232556" cy="231931"/>
      </dsp:txXfrm>
    </dsp:sp>
    <dsp:sp modelId="{968E52EE-3004-4DE1-9908-0A395624D250}">
      <dsp:nvSpPr>
        <dsp:cNvPr id="0" name=""/>
        <dsp:cNvSpPr/>
      </dsp:nvSpPr>
      <dsp:spPr>
        <a:xfrm>
          <a:off x="5085649" y="1563135"/>
          <a:ext cx="1562880" cy="937728"/>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lvl="0" algn="l" defTabSz="444500">
            <a:lnSpc>
              <a:spcPct val="90000"/>
            </a:lnSpc>
            <a:spcBef>
              <a:spcPct val="0"/>
            </a:spcBef>
            <a:spcAft>
              <a:spcPct val="35000"/>
            </a:spcAft>
          </a:pPr>
          <a:r>
            <a:rPr lang="es-ES" sz="1000" kern="1200" dirty="0" smtClean="0"/>
            <a:t>Contrastación y complementación.</a:t>
          </a:r>
        </a:p>
        <a:p>
          <a:pPr marL="57150" lvl="1" indent="-57150" algn="l" defTabSz="355600">
            <a:lnSpc>
              <a:spcPct val="90000"/>
            </a:lnSpc>
            <a:spcBef>
              <a:spcPct val="0"/>
            </a:spcBef>
            <a:spcAft>
              <a:spcPct val="15000"/>
            </a:spcAft>
            <a:buChar char="••"/>
          </a:pPr>
          <a:r>
            <a:rPr lang="es-ES" sz="800" kern="1200" dirty="0" smtClean="0"/>
            <a:t>Estrategia investigativa, evolución, estudios diagnósticos e instrumentales</a:t>
          </a:r>
        </a:p>
      </dsp:txBody>
      <dsp:txXfrm>
        <a:off x="5113114" y="1590600"/>
        <a:ext cx="1507950" cy="882798"/>
      </dsp:txXfrm>
    </dsp:sp>
    <dsp:sp modelId="{4F97B1FE-DCEF-4F96-BE81-0426FF794336}">
      <dsp:nvSpPr>
        <dsp:cNvPr id="0" name=""/>
        <dsp:cNvSpPr/>
      </dsp:nvSpPr>
      <dsp:spPr>
        <a:xfrm rot="10800000">
          <a:off x="4616785" y="1838202"/>
          <a:ext cx="331330" cy="387594"/>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rot="10800000">
        <a:off x="4716184" y="1915721"/>
        <a:ext cx="231931" cy="232556"/>
      </dsp:txXfrm>
    </dsp:sp>
    <dsp:sp modelId="{6C96E38F-9DFC-42A0-90A5-427975D83553}">
      <dsp:nvSpPr>
        <dsp:cNvPr id="0" name=""/>
        <dsp:cNvSpPr/>
      </dsp:nvSpPr>
      <dsp:spPr>
        <a:xfrm>
          <a:off x="2897616" y="1563135"/>
          <a:ext cx="1562880" cy="937728"/>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lvl="0" algn="l" defTabSz="444500">
            <a:lnSpc>
              <a:spcPct val="90000"/>
            </a:lnSpc>
            <a:spcBef>
              <a:spcPct val="0"/>
            </a:spcBef>
            <a:spcAft>
              <a:spcPct val="35000"/>
            </a:spcAft>
          </a:pPr>
          <a:r>
            <a:rPr lang="es-ES" sz="1000" kern="1200" dirty="0" smtClean="0"/>
            <a:t>Diagnóstico de certeza. </a:t>
          </a:r>
        </a:p>
        <a:p>
          <a:pPr marL="57150" lvl="1" indent="-57150" algn="l" defTabSz="355600">
            <a:lnSpc>
              <a:spcPct val="90000"/>
            </a:lnSpc>
            <a:spcBef>
              <a:spcPct val="0"/>
            </a:spcBef>
            <a:spcAft>
              <a:spcPct val="15000"/>
            </a:spcAft>
            <a:buChar char="••"/>
          </a:pPr>
          <a:r>
            <a:rPr lang="es-ES" sz="800" kern="1200" dirty="0" smtClean="0"/>
            <a:t>Integral, interconsultas y discusión colectiva. </a:t>
          </a:r>
        </a:p>
      </dsp:txBody>
      <dsp:txXfrm>
        <a:off x="2925081" y="1590600"/>
        <a:ext cx="1507950" cy="882798"/>
      </dsp:txXfrm>
    </dsp:sp>
    <dsp:sp modelId="{FBB433C6-0F69-48C3-8780-41324DFBBE3E}">
      <dsp:nvSpPr>
        <dsp:cNvPr id="0" name=""/>
        <dsp:cNvSpPr/>
      </dsp:nvSpPr>
      <dsp:spPr>
        <a:xfrm rot="10800000">
          <a:off x="2428752" y="1838202"/>
          <a:ext cx="331330" cy="387594"/>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rot="10800000">
        <a:off x="2528151" y="1915721"/>
        <a:ext cx="231931" cy="232556"/>
      </dsp:txXfrm>
    </dsp:sp>
    <dsp:sp modelId="{739F46F3-F50A-4F97-8803-DF6734400099}">
      <dsp:nvSpPr>
        <dsp:cNvPr id="0" name=""/>
        <dsp:cNvSpPr/>
      </dsp:nvSpPr>
      <dsp:spPr>
        <a:xfrm>
          <a:off x="709583" y="1563135"/>
          <a:ext cx="1562880" cy="93772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lvl="0" algn="l" defTabSz="444500">
            <a:lnSpc>
              <a:spcPct val="90000"/>
            </a:lnSpc>
            <a:spcBef>
              <a:spcPct val="0"/>
            </a:spcBef>
            <a:spcAft>
              <a:spcPct val="35000"/>
            </a:spcAft>
          </a:pPr>
          <a:r>
            <a:rPr lang="es-ES" sz="1000" kern="1200" dirty="0" smtClean="0"/>
            <a:t>Intervención:</a:t>
          </a:r>
        </a:p>
        <a:p>
          <a:pPr marL="57150" lvl="1" indent="-57150" algn="l" defTabSz="355600">
            <a:lnSpc>
              <a:spcPct val="90000"/>
            </a:lnSpc>
            <a:spcBef>
              <a:spcPct val="0"/>
            </a:spcBef>
            <a:spcAft>
              <a:spcPct val="15000"/>
            </a:spcAft>
            <a:buChar char="••"/>
          </a:pPr>
          <a:r>
            <a:rPr lang="es-ES" sz="800" kern="1200" dirty="0" smtClean="0"/>
            <a:t>Plan terapéutico </a:t>
          </a:r>
        </a:p>
      </dsp:txBody>
      <dsp:txXfrm>
        <a:off x="737048" y="1590600"/>
        <a:ext cx="1507950" cy="882798"/>
      </dsp:txXfrm>
    </dsp:sp>
    <dsp:sp modelId="{E83E1C15-D0AF-4E30-8EB3-CFDA2AB1B20C}">
      <dsp:nvSpPr>
        <dsp:cNvPr id="0" name=""/>
        <dsp:cNvSpPr/>
      </dsp:nvSpPr>
      <dsp:spPr>
        <a:xfrm rot="5400000">
          <a:off x="1325358" y="2610265"/>
          <a:ext cx="331330" cy="38759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rot="-5400000">
        <a:off x="1374746" y="2638397"/>
        <a:ext cx="232556" cy="231931"/>
      </dsp:txXfrm>
    </dsp:sp>
    <dsp:sp modelId="{06D6EBB5-F22F-414B-8AC7-BDD0BDDC848B}">
      <dsp:nvSpPr>
        <dsp:cNvPr id="0" name=""/>
        <dsp:cNvSpPr/>
      </dsp:nvSpPr>
      <dsp:spPr>
        <a:xfrm>
          <a:off x="709583" y="3126016"/>
          <a:ext cx="1562880" cy="93772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lvl="0" algn="l" defTabSz="444500">
            <a:lnSpc>
              <a:spcPct val="90000"/>
            </a:lnSpc>
            <a:spcBef>
              <a:spcPct val="0"/>
            </a:spcBef>
            <a:spcAft>
              <a:spcPct val="35000"/>
            </a:spcAft>
          </a:pPr>
          <a:r>
            <a:rPr lang="es-ES" sz="1000" kern="1200" dirty="0" smtClean="0"/>
            <a:t>Evaluación</a:t>
          </a:r>
          <a:endParaRPr lang="es-ES" sz="1000" kern="1200" dirty="0"/>
        </a:p>
        <a:p>
          <a:pPr marL="57150" lvl="1" indent="-57150" algn="l" defTabSz="355600">
            <a:lnSpc>
              <a:spcPct val="90000"/>
            </a:lnSpc>
            <a:spcBef>
              <a:spcPct val="0"/>
            </a:spcBef>
            <a:spcAft>
              <a:spcPct val="15000"/>
            </a:spcAft>
            <a:buChar char="••"/>
          </a:pPr>
          <a:r>
            <a:rPr lang="es-ES" sz="800" kern="1200" dirty="0" smtClean="0"/>
            <a:t>Pronóstico, evolución clínica</a:t>
          </a:r>
          <a:endParaRPr lang="es-ES" sz="800" kern="1200" dirty="0"/>
        </a:p>
      </dsp:txBody>
      <dsp:txXfrm>
        <a:off x="737048" y="3153481"/>
        <a:ext cx="1507950" cy="882798"/>
      </dsp:txXfrm>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24/01/2015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24/01/2015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7" Type="http://schemas.microsoft.com/office/2007/relationships/diagramDrawing" Target="../diagrams/drawing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revedumecentro.sld.cu/index.php/edumc/article/view/98/199" TargetMode="External"/><Relationship Id="rId2" Type="http://schemas.openxmlformats.org/officeDocument/2006/relationships/hyperlink" Target="http://scielo.sld.cu/scielo.php?script=sci_arttext&amp;pid=S0864-21412005000200010&amp;lng=es&amp;nrm=iso&amp;tlng=es" TargetMode="External"/><Relationship Id="rId1" Type="http://schemas.openxmlformats.org/officeDocument/2006/relationships/slideLayout" Target="../slideLayouts/slideLayout2.xml"/><Relationship Id="rId5" Type="http://schemas.openxmlformats.org/officeDocument/2006/relationships/hyperlink" Target="http://www.ems.sld.cu/index.php/ems/article/view/317/152" TargetMode="External"/><Relationship Id="rId4" Type="http://schemas.openxmlformats.org/officeDocument/2006/relationships/hyperlink" Target="http://scielo.sld.cu/scielo.php?script=sci_arttext&amp;pid=S0864-34662006000400008&amp;lng=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285728"/>
            <a:ext cx="8429684" cy="1470025"/>
          </a:xfrm>
        </p:spPr>
        <p:txBody>
          <a:bodyPr>
            <a:normAutofit/>
          </a:bodyPr>
          <a:lstStyle/>
          <a:p>
            <a:r>
              <a:rPr lang="es-ES" sz="3600" b="1" dirty="0" smtClean="0">
                <a:solidFill>
                  <a:schemeClr val="tx2">
                    <a:lumMod val="60000"/>
                    <a:lumOff val="40000"/>
                  </a:schemeClr>
                </a:solidFill>
                <a:effectLst>
                  <a:outerShdw blurRad="38100" dist="38100" dir="2700000" algn="tl">
                    <a:srgbClr val="000000">
                      <a:alpha val="43137"/>
                    </a:srgbClr>
                  </a:outerShdw>
                </a:effectLst>
              </a:rPr>
              <a:t>Taller científico Departamento Docente de Ginecología y Obstetricia</a:t>
            </a:r>
            <a:endParaRPr lang="en-US" sz="3600" b="1" dirty="0">
              <a:solidFill>
                <a:schemeClr val="tx2">
                  <a:lumMod val="60000"/>
                  <a:lumOff val="40000"/>
                </a:schemeClr>
              </a:solidFill>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371600" y="5791232"/>
            <a:ext cx="6400800" cy="709602"/>
          </a:xfrm>
        </p:spPr>
        <p:txBody>
          <a:bodyPr>
            <a:noAutofit/>
          </a:bodyPr>
          <a:lstStyle/>
          <a:p>
            <a:r>
              <a:rPr lang="es-ES" sz="1600" dirty="0" smtClean="0"/>
              <a:t>Dr. Suiberto Hechavarría Toledo</a:t>
            </a:r>
          </a:p>
          <a:p>
            <a:r>
              <a:rPr lang="es-ES" sz="1600" dirty="0" smtClean="0"/>
              <a:t>Noviembre 2014</a:t>
            </a:r>
            <a:endParaRPr lang="es-ES" sz="1600" dirty="0"/>
          </a:p>
        </p:txBody>
      </p:sp>
      <p:pic>
        <p:nvPicPr>
          <p:cNvPr id="4" name="Picture 6" descr="http://sr.photos3.fotosearch.com/bthumb/CAI/CAI016/412-19459.jpg"/>
          <p:cNvPicPr>
            <a:picLocks noChangeAspect="1" noChangeArrowheads="1"/>
          </p:cNvPicPr>
          <p:nvPr/>
        </p:nvPicPr>
        <p:blipFill>
          <a:blip r:embed="rId2"/>
          <a:srcRect/>
          <a:stretch>
            <a:fillRect/>
          </a:stretch>
        </p:blipFill>
        <p:spPr bwMode="auto">
          <a:xfrm>
            <a:off x="3571868" y="3643314"/>
            <a:ext cx="1619250" cy="111442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1 Título"/>
          <p:cNvSpPr txBox="1">
            <a:spLocks/>
          </p:cNvSpPr>
          <p:nvPr/>
        </p:nvSpPr>
        <p:spPr>
          <a:xfrm>
            <a:off x="580996" y="2030413"/>
            <a:ext cx="8429684" cy="1470025"/>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4400" b="1" i="0" u="none" strike="noStrike" kern="1200" cap="none" spc="0" normalizeH="0" baseline="0" noProof="0" smtClean="0">
                <a:ln>
                  <a:noFill/>
                </a:ln>
                <a:solidFill>
                  <a:srgbClr val="FF0000"/>
                </a:solidFill>
                <a:effectLst>
                  <a:outerShdw blurRad="38100" dist="38100" dir="2700000" algn="tl">
                    <a:srgbClr val="000000">
                      <a:alpha val="43137"/>
                    </a:srgbClr>
                  </a:outerShdw>
                </a:effectLst>
                <a:uLnTx/>
                <a:uFillTx/>
                <a:latin typeface="+mj-lt"/>
                <a:ea typeface="+mj-ea"/>
                <a:cs typeface="+mj-cs"/>
              </a:rPr>
              <a:t>El pase de visita docente. </a:t>
            </a:r>
            <a:br>
              <a:rPr kumimoji="0" lang="es-ES" sz="4400" b="1" i="0" u="none" strike="noStrike" kern="1200" cap="none" spc="0" normalizeH="0" baseline="0" noProof="0" smtClean="0">
                <a:ln>
                  <a:noFill/>
                </a:ln>
                <a:solidFill>
                  <a:srgbClr val="FF0000"/>
                </a:solidFill>
                <a:effectLst>
                  <a:outerShdw blurRad="38100" dist="38100" dir="2700000" algn="tl">
                    <a:srgbClr val="000000">
                      <a:alpha val="43137"/>
                    </a:srgbClr>
                  </a:outerShdw>
                </a:effectLst>
                <a:uLnTx/>
                <a:uFillTx/>
                <a:latin typeface="+mj-lt"/>
                <a:ea typeface="+mj-ea"/>
                <a:cs typeface="+mj-cs"/>
              </a:rPr>
            </a:br>
            <a:r>
              <a:rPr kumimoji="0" lang="es-ES" sz="4400" b="1" i="0" u="none" strike="noStrike" kern="1200" cap="none" spc="0" normalizeH="0" baseline="0" noProof="0" smtClean="0">
                <a:ln>
                  <a:noFill/>
                </a:ln>
                <a:solidFill>
                  <a:srgbClr val="FF0000"/>
                </a:solidFill>
                <a:effectLst>
                  <a:outerShdw blurRad="38100" dist="38100" dir="2700000" algn="tl">
                    <a:srgbClr val="000000">
                      <a:alpha val="43137"/>
                    </a:srgbClr>
                  </a:outerShdw>
                </a:effectLst>
                <a:uLnTx/>
                <a:uFillTx/>
                <a:latin typeface="+mj-lt"/>
                <a:ea typeface="+mj-ea"/>
                <a:cs typeface="+mj-cs"/>
              </a:rPr>
              <a:t>Aspectos científicos – metodológicos.</a:t>
            </a:r>
            <a:endParaRPr kumimoji="0" lang="en-US" sz="4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La GINECOBSTETRICIA en el currículo </a:t>
            </a:r>
            <a:endParaRPr lang="es-ES" dirty="0"/>
          </a:p>
        </p:txBody>
      </p:sp>
      <p:sp>
        <p:nvSpPr>
          <p:cNvPr id="5" name="4 Marcador de texto"/>
          <p:cNvSpPr>
            <a:spLocks noGrp="1"/>
          </p:cNvSpPr>
          <p:nvPr>
            <p:ph type="body" idx="1"/>
          </p:nvPr>
        </p:nvSpPr>
        <p:spPr/>
        <p:txBody>
          <a:bodyPr/>
          <a:lstStyle/>
          <a:p>
            <a:r>
              <a:rPr lang="en-US" dirty="0" smtClean="0"/>
              <a:t>ANÁLISIS LONGITUDINAL</a:t>
            </a:r>
            <a:endParaRPr lang="en-US" dirty="0"/>
          </a:p>
        </p:txBody>
      </p:sp>
    </p:spTree>
    <p:extLst>
      <p:ext uri="{BB962C8B-B14F-4D97-AF65-F5344CB8AC3E}">
        <p14:creationId xmlns:p14="http://schemas.microsoft.com/office/powerpoint/2010/main" xmlns="" val="2491176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normAutofit/>
          </a:bodyPr>
          <a:lstStyle/>
          <a:p>
            <a:r>
              <a:rPr lang="es-ES" b="1" dirty="0" smtClean="0"/>
              <a:t>PERFIL PROFESIONAL</a:t>
            </a:r>
            <a:endParaRPr lang="es-ES" dirty="0"/>
          </a:p>
        </p:txBody>
      </p:sp>
      <p:sp>
        <p:nvSpPr>
          <p:cNvPr id="8" name="7 Marcador de contenido"/>
          <p:cNvSpPr>
            <a:spLocks noGrp="1"/>
          </p:cNvSpPr>
          <p:nvPr>
            <p:ph idx="1"/>
          </p:nvPr>
        </p:nvSpPr>
        <p:spPr/>
        <p:txBody>
          <a:bodyPr/>
          <a:lstStyle/>
          <a:p>
            <a:pPr>
              <a:buNone/>
            </a:pPr>
            <a:r>
              <a:rPr lang="es-ES" b="1" dirty="0" smtClean="0"/>
              <a:t>Función: de Atención Médica Integral</a:t>
            </a:r>
            <a:endParaRPr lang="en-US" dirty="0" smtClean="0"/>
          </a:p>
          <a:p>
            <a:r>
              <a:rPr lang="es-ES" dirty="0" smtClean="0"/>
              <a:t>Brinda atención médica integral y continua a las personas, familias, grupos y colectivos a él asignados mediante acciones de </a:t>
            </a:r>
            <a:r>
              <a:rPr lang="es-ES" b="1" dirty="0" smtClean="0"/>
              <a:t>promoción</a:t>
            </a:r>
            <a:r>
              <a:rPr lang="es-ES" dirty="0" smtClean="0"/>
              <a:t> de salud, de </a:t>
            </a:r>
            <a:r>
              <a:rPr lang="es-ES" b="1" dirty="0" smtClean="0"/>
              <a:t>prevención</a:t>
            </a:r>
            <a:r>
              <a:rPr lang="es-ES" dirty="0" smtClean="0"/>
              <a:t> de enfermedades y otros daños a la salud, de </a:t>
            </a:r>
            <a:r>
              <a:rPr lang="es-ES" b="1" dirty="0" smtClean="0"/>
              <a:t>diagnóstico y tratamiento</a:t>
            </a:r>
            <a:r>
              <a:rPr lang="es-ES" dirty="0" smtClean="0"/>
              <a:t> oportunos, y de </a:t>
            </a:r>
            <a:r>
              <a:rPr lang="es-ES" b="1" dirty="0" smtClean="0"/>
              <a:t>rehabilitación</a:t>
            </a:r>
            <a:r>
              <a:rPr lang="es-ES" dirty="0" smtClean="0"/>
              <a:t>.  </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Sistema de Habilidades</a:t>
            </a:r>
            <a:endParaRPr lang="es-ES" dirty="0"/>
          </a:p>
        </p:txBody>
      </p:sp>
      <p:sp>
        <p:nvSpPr>
          <p:cNvPr id="3" name="2 Marcador de contenido"/>
          <p:cNvSpPr>
            <a:spLocks noGrp="1"/>
          </p:cNvSpPr>
          <p:nvPr>
            <p:ph idx="1"/>
          </p:nvPr>
        </p:nvSpPr>
        <p:spPr>
          <a:xfrm>
            <a:off x="457200" y="1600200"/>
            <a:ext cx="8229600" cy="4686320"/>
          </a:xfrm>
        </p:spPr>
        <p:txBody>
          <a:bodyPr>
            <a:normAutofit fontScale="92500" lnSpcReduction="10000"/>
          </a:bodyPr>
          <a:lstStyle/>
          <a:p>
            <a:pPr lvl="1" indent="-742950">
              <a:lnSpc>
                <a:spcPct val="150000"/>
              </a:lnSpc>
              <a:buNone/>
            </a:pPr>
            <a:r>
              <a:rPr lang="es-ES" dirty="0" smtClean="0"/>
              <a:t>FUNCIÓN DE ATENCIÓN MÉDICA INTEGRAL </a:t>
            </a:r>
          </a:p>
          <a:p>
            <a:pPr lvl="1">
              <a:lnSpc>
                <a:spcPct val="150000"/>
              </a:lnSpc>
              <a:buFont typeface="Wingdings" pitchFamily="2" charset="2"/>
              <a:buChar char="Ø"/>
            </a:pPr>
            <a:r>
              <a:rPr lang="es-ES" dirty="0" smtClean="0"/>
              <a:t>De Promoción y Prevención (aplicación 5):</a:t>
            </a:r>
          </a:p>
          <a:p>
            <a:pPr lvl="1">
              <a:lnSpc>
                <a:spcPct val="150000"/>
              </a:lnSpc>
              <a:buFont typeface="Wingdings" pitchFamily="2" charset="2"/>
              <a:buChar char="Ø"/>
            </a:pPr>
            <a:r>
              <a:rPr lang="es-ES" dirty="0" smtClean="0"/>
              <a:t> De Diagnóstico Médico (aplicación 6) :</a:t>
            </a:r>
          </a:p>
          <a:p>
            <a:pPr lvl="2">
              <a:lnSpc>
                <a:spcPct val="150000"/>
              </a:lnSpc>
              <a:buFont typeface="Wingdings" pitchFamily="2" charset="2"/>
              <a:buChar char="Ø"/>
            </a:pPr>
            <a:r>
              <a:rPr lang="es-ES" dirty="0" smtClean="0"/>
              <a:t> Técnicas y procederes  diagnósticos :</a:t>
            </a:r>
            <a:br>
              <a:rPr lang="es-ES" dirty="0" smtClean="0"/>
            </a:br>
            <a:r>
              <a:rPr lang="es-ES" dirty="0" smtClean="0"/>
              <a:t>(aplicación: 19; reproducción: 5 )</a:t>
            </a:r>
          </a:p>
          <a:p>
            <a:pPr lvl="2">
              <a:lnSpc>
                <a:spcPct val="150000"/>
              </a:lnSpc>
              <a:buFont typeface="Wingdings" pitchFamily="2" charset="2"/>
              <a:buChar char="Ø"/>
            </a:pPr>
            <a:r>
              <a:rPr lang="es-ES" dirty="0" smtClean="0"/>
              <a:t>procederes y técnicas terapéuticas: </a:t>
            </a:r>
            <a:br>
              <a:rPr lang="es-ES" dirty="0" smtClean="0"/>
            </a:br>
            <a:r>
              <a:rPr lang="es-ES" dirty="0" smtClean="0"/>
              <a:t>( aplicación : 46; </a:t>
            </a:r>
            <a:r>
              <a:rPr lang="es-ES" dirty="0" err="1" smtClean="0"/>
              <a:t>reproduccción</a:t>
            </a:r>
            <a:r>
              <a:rPr lang="es-ES" dirty="0" smtClean="0"/>
              <a:t>: 15 )</a:t>
            </a:r>
          </a:p>
          <a:p>
            <a:pPr lvl="1">
              <a:lnSpc>
                <a:spcPct val="150000"/>
              </a:lnSpc>
              <a:buFont typeface="Wingdings" pitchFamily="2" charset="2"/>
              <a:buChar char="Ø"/>
            </a:pPr>
            <a:r>
              <a:rPr lang="es-ES" dirty="0" smtClean="0"/>
              <a:t> De Tratamiento médico y Rehabilitación (aplicación 2)</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38 Llamada rectangular redondeada"/>
          <p:cNvSpPr/>
          <p:nvPr/>
        </p:nvSpPr>
        <p:spPr>
          <a:xfrm>
            <a:off x="4071934" y="1982000"/>
            <a:ext cx="1714512" cy="785818"/>
          </a:xfrm>
          <a:prstGeom prst="wedgeRoundRectCallout">
            <a:avLst>
              <a:gd name="adj1" fmla="val -11454"/>
              <a:gd name="adj2" fmla="val 302437"/>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s-ES" sz="1400" b="1" dirty="0" smtClean="0"/>
              <a:t>GINECOBSTETRICIA</a:t>
            </a:r>
            <a:endParaRPr lang="es-ES" sz="1400" b="1" dirty="0"/>
          </a:p>
        </p:txBody>
      </p:sp>
      <p:sp>
        <p:nvSpPr>
          <p:cNvPr id="35" name="34 Llamada rectangular redondeada"/>
          <p:cNvSpPr/>
          <p:nvPr/>
        </p:nvSpPr>
        <p:spPr>
          <a:xfrm>
            <a:off x="2143108" y="3839388"/>
            <a:ext cx="1071570" cy="214314"/>
          </a:xfrm>
          <a:prstGeom prst="wedgeRoundRectCallout">
            <a:avLst>
              <a:gd name="adj1" fmla="val -65523"/>
              <a:gd name="adj2" fmla="val 38249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1400" dirty="0" smtClean="0"/>
              <a:t>Prevención</a:t>
            </a:r>
            <a:endParaRPr lang="es-ES" sz="1400" dirty="0"/>
          </a:p>
        </p:txBody>
      </p:sp>
      <p:sp>
        <p:nvSpPr>
          <p:cNvPr id="34" name="33 Llamada rectangular redondeada"/>
          <p:cNvSpPr/>
          <p:nvPr/>
        </p:nvSpPr>
        <p:spPr>
          <a:xfrm>
            <a:off x="1000100" y="3839388"/>
            <a:ext cx="1071570" cy="285752"/>
          </a:xfrm>
          <a:prstGeom prst="wedgeRoundRectCallout">
            <a:avLst>
              <a:gd name="adj1" fmla="val -5882"/>
              <a:gd name="adj2" fmla="val 27755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1400" dirty="0" smtClean="0"/>
              <a:t>Promoción</a:t>
            </a:r>
            <a:endParaRPr lang="es-ES" sz="1400" dirty="0"/>
          </a:p>
        </p:txBody>
      </p:sp>
      <p:sp>
        <p:nvSpPr>
          <p:cNvPr id="2" name="1 Título"/>
          <p:cNvSpPr>
            <a:spLocks noGrp="1"/>
          </p:cNvSpPr>
          <p:nvPr>
            <p:ph type="title"/>
          </p:nvPr>
        </p:nvSpPr>
        <p:spPr>
          <a:xfrm>
            <a:off x="457200" y="116632"/>
            <a:ext cx="8229600" cy="1143000"/>
          </a:xfrm>
        </p:spPr>
        <p:txBody>
          <a:bodyPr>
            <a:normAutofit/>
          </a:bodyPr>
          <a:lstStyle/>
          <a:p>
            <a:r>
              <a:rPr lang="es-ES" sz="3600" dirty="0" smtClean="0"/>
              <a:t>La clínica a través el Currículo</a:t>
            </a:r>
            <a:endParaRPr lang="es-ES" sz="3600" dirty="0"/>
          </a:p>
        </p:txBody>
      </p:sp>
      <p:sp>
        <p:nvSpPr>
          <p:cNvPr id="4" name="3 Flecha derecha"/>
          <p:cNvSpPr/>
          <p:nvPr/>
        </p:nvSpPr>
        <p:spPr>
          <a:xfrm>
            <a:off x="857224" y="4910958"/>
            <a:ext cx="7715304" cy="857256"/>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ES" dirty="0" smtClean="0"/>
              <a:t>Enseñanza de la Medicina Clínica</a:t>
            </a:r>
            <a:endParaRPr lang="es-ES" dirty="0"/>
          </a:p>
        </p:txBody>
      </p:sp>
      <p:grpSp>
        <p:nvGrpSpPr>
          <p:cNvPr id="47" name="46 Grupo"/>
          <p:cNvGrpSpPr/>
          <p:nvPr/>
        </p:nvGrpSpPr>
        <p:grpSpPr>
          <a:xfrm>
            <a:off x="842476" y="4795276"/>
            <a:ext cx="6858048" cy="285752"/>
            <a:chOff x="842476" y="4956392"/>
            <a:chExt cx="6858048" cy="285752"/>
          </a:xfrm>
        </p:grpSpPr>
        <p:sp>
          <p:nvSpPr>
            <p:cNvPr id="18" name="17 Rectángulo"/>
            <p:cNvSpPr/>
            <p:nvPr/>
          </p:nvSpPr>
          <p:spPr>
            <a:xfrm>
              <a:off x="842476" y="4956392"/>
              <a:ext cx="1143008" cy="2857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1ero</a:t>
              </a:r>
              <a:endParaRPr lang="es-ES" dirty="0"/>
            </a:p>
          </p:txBody>
        </p:sp>
        <p:sp>
          <p:nvSpPr>
            <p:cNvPr id="19" name="18 Rectángulo"/>
            <p:cNvSpPr/>
            <p:nvPr/>
          </p:nvSpPr>
          <p:spPr>
            <a:xfrm>
              <a:off x="1985484" y="4956392"/>
              <a:ext cx="1143008" cy="2857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2do</a:t>
              </a:r>
              <a:endParaRPr lang="es-ES" dirty="0"/>
            </a:p>
          </p:txBody>
        </p:sp>
        <p:sp>
          <p:nvSpPr>
            <p:cNvPr id="20" name="19 Rectángulo"/>
            <p:cNvSpPr/>
            <p:nvPr/>
          </p:nvSpPr>
          <p:spPr>
            <a:xfrm>
              <a:off x="3128492" y="4956392"/>
              <a:ext cx="1143008" cy="2857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3ro</a:t>
              </a:r>
              <a:endParaRPr lang="es-ES" dirty="0"/>
            </a:p>
          </p:txBody>
        </p:sp>
        <p:sp>
          <p:nvSpPr>
            <p:cNvPr id="21" name="20 Rectángulo"/>
            <p:cNvSpPr/>
            <p:nvPr/>
          </p:nvSpPr>
          <p:spPr>
            <a:xfrm>
              <a:off x="4271500" y="4956392"/>
              <a:ext cx="1143008" cy="2857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4to</a:t>
              </a:r>
              <a:endParaRPr lang="es-ES" dirty="0"/>
            </a:p>
          </p:txBody>
        </p:sp>
        <p:sp>
          <p:nvSpPr>
            <p:cNvPr id="22" name="21 Rectángulo"/>
            <p:cNvSpPr/>
            <p:nvPr/>
          </p:nvSpPr>
          <p:spPr>
            <a:xfrm>
              <a:off x="5414508" y="4956392"/>
              <a:ext cx="1143008" cy="2857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5to</a:t>
              </a:r>
              <a:endParaRPr lang="es-ES" dirty="0"/>
            </a:p>
          </p:txBody>
        </p:sp>
        <p:sp>
          <p:nvSpPr>
            <p:cNvPr id="23" name="22 Rectángulo"/>
            <p:cNvSpPr/>
            <p:nvPr/>
          </p:nvSpPr>
          <p:spPr>
            <a:xfrm>
              <a:off x="6557516" y="4956392"/>
              <a:ext cx="1143008" cy="2857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smtClean="0"/>
                <a:t>6to</a:t>
              </a:r>
              <a:endParaRPr lang="es-ES" dirty="0"/>
            </a:p>
          </p:txBody>
        </p:sp>
      </p:grpSp>
      <p:sp>
        <p:nvSpPr>
          <p:cNvPr id="28" name="27 CuadroTexto"/>
          <p:cNvSpPr txBox="1"/>
          <p:nvPr/>
        </p:nvSpPr>
        <p:spPr>
          <a:xfrm>
            <a:off x="428596" y="3339322"/>
            <a:ext cx="2071702" cy="461665"/>
          </a:xfrm>
          <a:prstGeom prst="rect">
            <a:avLst/>
          </a:prstGeom>
          <a:noFill/>
        </p:spPr>
        <p:txBody>
          <a:bodyPr wrap="square" rtlCol="0">
            <a:spAutoFit/>
          </a:bodyPr>
          <a:lstStyle/>
          <a:p>
            <a:r>
              <a:rPr lang="es-ES" sz="2400" b="1" dirty="0" smtClean="0">
                <a:solidFill>
                  <a:schemeClr val="accent1">
                    <a:lumMod val="75000"/>
                  </a:schemeClr>
                </a:solidFill>
              </a:rPr>
              <a:t>Introducción</a:t>
            </a:r>
            <a:endParaRPr lang="es-ES" sz="2400" b="1" dirty="0">
              <a:solidFill>
                <a:schemeClr val="accent1">
                  <a:lumMod val="75000"/>
                </a:schemeClr>
              </a:solidFill>
            </a:endParaRPr>
          </a:p>
        </p:txBody>
      </p:sp>
      <p:sp>
        <p:nvSpPr>
          <p:cNvPr id="29" name="28 CuadroTexto"/>
          <p:cNvSpPr txBox="1"/>
          <p:nvPr/>
        </p:nvSpPr>
        <p:spPr>
          <a:xfrm>
            <a:off x="2428892" y="2410628"/>
            <a:ext cx="1714480" cy="461665"/>
          </a:xfrm>
          <a:prstGeom prst="rect">
            <a:avLst/>
          </a:prstGeom>
          <a:noFill/>
        </p:spPr>
        <p:txBody>
          <a:bodyPr wrap="square" rtlCol="0">
            <a:spAutoFit/>
          </a:bodyPr>
          <a:lstStyle/>
          <a:p>
            <a:r>
              <a:rPr lang="es-ES" sz="2400" b="1" dirty="0" smtClean="0">
                <a:solidFill>
                  <a:schemeClr val="accent6">
                    <a:lumMod val="75000"/>
                  </a:schemeClr>
                </a:solidFill>
              </a:rPr>
              <a:t>Aplicación</a:t>
            </a:r>
            <a:endParaRPr lang="es-ES" sz="2400" b="1" dirty="0">
              <a:solidFill>
                <a:schemeClr val="accent6">
                  <a:lumMod val="75000"/>
                </a:schemeClr>
              </a:solidFill>
            </a:endParaRPr>
          </a:p>
        </p:txBody>
      </p:sp>
      <p:sp>
        <p:nvSpPr>
          <p:cNvPr id="30" name="29 CuadroTexto"/>
          <p:cNvSpPr txBox="1"/>
          <p:nvPr/>
        </p:nvSpPr>
        <p:spPr>
          <a:xfrm>
            <a:off x="4000496" y="1410496"/>
            <a:ext cx="2000264" cy="461665"/>
          </a:xfrm>
          <a:prstGeom prst="rect">
            <a:avLst/>
          </a:prstGeom>
          <a:noFill/>
        </p:spPr>
        <p:txBody>
          <a:bodyPr wrap="square" rtlCol="0">
            <a:spAutoFit/>
          </a:bodyPr>
          <a:lstStyle/>
          <a:p>
            <a:r>
              <a:rPr lang="es-ES" sz="2400" b="1" dirty="0" smtClean="0">
                <a:solidFill>
                  <a:schemeClr val="accent4">
                    <a:lumMod val="75000"/>
                  </a:schemeClr>
                </a:solidFill>
              </a:rPr>
              <a:t>Consolidación</a:t>
            </a:r>
            <a:endParaRPr lang="es-ES" sz="2400" b="1" dirty="0">
              <a:solidFill>
                <a:schemeClr val="accent4">
                  <a:lumMod val="75000"/>
                </a:schemeClr>
              </a:solidFill>
            </a:endParaRPr>
          </a:p>
        </p:txBody>
      </p:sp>
      <p:sp>
        <p:nvSpPr>
          <p:cNvPr id="31" name="30 CuadroTexto"/>
          <p:cNvSpPr txBox="1"/>
          <p:nvPr/>
        </p:nvSpPr>
        <p:spPr>
          <a:xfrm>
            <a:off x="6286512" y="1124744"/>
            <a:ext cx="1928826" cy="461665"/>
          </a:xfrm>
          <a:prstGeom prst="rect">
            <a:avLst/>
          </a:prstGeom>
          <a:noFill/>
        </p:spPr>
        <p:txBody>
          <a:bodyPr wrap="square" rtlCol="0">
            <a:spAutoFit/>
          </a:bodyPr>
          <a:lstStyle/>
          <a:p>
            <a:r>
              <a:rPr lang="es-ES" sz="2400" b="1" dirty="0" smtClean="0">
                <a:solidFill>
                  <a:srgbClr val="FF0000"/>
                </a:solidFill>
              </a:rPr>
              <a:t>Desarrollo</a:t>
            </a:r>
            <a:endParaRPr lang="es-ES" sz="2400" b="1" dirty="0">
              <a:solidFill>
                <a:srgbClr val="FF0000"/>
              </a:solidFill>
            </a:endParaRPr>
          </a:p>
        </p:txBody>
      </p:sp>
      <p:sp>
        <p:nvSpPr>
          <p:cNvPr id="33" name="32 Llamada rectangular redondeada"/>
          <p:cNvSpPr/>
          <p:nvPr/>
        </p:nvSpPr>
        <p:spPr>
          <a:xfrm>
            <a:off x="1000100" y="4196578"/>
            <a:ext cx="1214446" cy="428628"/>
          </a:xfrm>
          <a:prstGeom prst="wedgeRoundRectCallout">
            <a:avLst>
              <a:gd name="adj1" fmla="val -59562"/>
              <a:gd name="adj2" fmla="val 8314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1400" dirty="0" smtClean="0"/>
              <a:t>Introducción MGI</a:t>
            </a:r>
            <a:endParaRPr lang="es-ES" sz="1400" dirty="0"/>
          </a:p>
        </p:txBody>
      </p:sp>
      <p:sp>
        <p:nvSpPr>
          <p:cNvPr id="36" name="35 Llamada rectangular redondeada"/>
          <p:cNvSpPr/>
          <p:nvPr/>
        </p:nvSpPr>
        <p:spPr>
          <a:xfrm>
            <a:off x="2285984" y="4196578"/>
            <a:ext cx="1143008" cy="428628"/>
          </a:xfrm>
          <a:prstGeom prst="wedgeRoundRectCallout">
            <a:avLst>
              <a:gd name="adj1" fmla="val -17057"/>
              <a:gd name="adj2" fmla="val 86587"/>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1400" dirty="0" smtClean="0"/>
              <a:t>Medicina </a:t>
            </a:r>
            <a:r>
              <a:rPr lang="es-ES" sz="1200" dirty="0" smtClean="0"/>
              <a:t>Comunitaria</a:t>
            </a:r>
            <a:endParaRPr lang="es-ES" sz="1400" dirty="0"/>
          </a:p>
        </p:txBody>
      </p:sp>
      <p:sp>
        <p:nvSpPr>
          <p:cNvPr id="37" name="36 Llamada rectangular redondeada"/>
          <p:cNvSpPr/>
          <p:nvPr/>
        </p:nvSpPr>
        <p:spPr>
          <a:xfrm>
            <a:off x="3143240" y="2910694"/>
            <a:ext cx="1214446" cy="428628"/>
          </a:xfrm>
          <a:prstGeom prst="wedgeRoundRectCallout">
            <a:avLst>
              <a:gd name="adj1" fmla="val -10985"/>
              <a:gd name="adj2" fmla="val 375618"/>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sz="1400" dirty="0" smtClean="0"/>
              <a:t>Propedéutica Clínica (+)</a:t>
            </a:r>
            <a:endParaRPr lang="es-ES" sz="1400" dirty="0"/>
          </a:p>
        </p:txBody>
      </p:sp>
      <p:sp>
        <p:nvSpPr>
          <p:cNvPr id="38" name="37 Llamada rectangular redondeada"/>
          <p:cNvSpPr/>
          <p:nvPr/>
        </p:nvSpPr>
        <p:spPr>
          <a:xfrm>
            <a:off x="3571868" y="3410760"/>
            <a:ext cx="1143008" cy="500066"/>
          </a:xfrm>
          <a:prstGeom prst="wedgeRoundRectCallout">
            <a:avLst>
              <a:gd name="adj1" fmla="val -3428"/>
              <a:gd name="adj2" fmla="val 216110"/>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sz="1400" dirty="0" smtClean="0"/>
              <a:t>Medicina Interna</a:t>
            </a:r>
            <a:endParaRPr lang="es-ES" sz="1400" dirty="0"/>
          </a:p>
        </p:txBody>
      </p:sp>
      <p:sp>
        <p:nvSpPr>
          <p:cNvPr id="40" name="39 Llamada rectangular redondeada"/>
          <p:cNvSpPr/>
          <p:nvPr/>
        </p:nvSpPr>
        <p:spPr>
          <a:xfrm>
            <a:off x="4857752" y="2839256"/>
            <a:ext cx="1285884" cy="642942"/>
          </a:xfrm>
          <a:prstGeom prst="wedgeRoundRectCallout">
            <a:avLst>
              <a:gd name="adj1" fmla="val 8301"/>
              <a:gd name="adj2" fmla="val 253890"/>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s-ES" sz="1400" dirty="0" smtClean="0"/>
              <a:t>MGI</a:t>
            </a:r>
            <a:endParaRPr lang="es-ES" sz="1400" dirty="0"/>
          </a:p>
        </p:txBody>
      </p:sp>
      <p:sp>
        <p:nvSpPr>
          <p:cNvPr id="41" name="40 Llamada rectangular redondeada"/>
          <p:cNvSpPr/>
          <p:nvPr/>
        </p:nvSpPr>
        <p:spPr>
          <a:xfrm>
            <a:off x="6357950" y="1624810"/>
            <a:ext cx="1500198" cy="1643074"/>
          </a:xfrm>
          <a:prstGeom prst="wedgeRoundRectCallout">
            <a:avLst>
              <a:gd name="adj1" fmla="val -12437"/>
              <a:gd name="adj2" fmla="val 141765"/>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r>
              <a:rPr lang="es-ES" sz="1400" b="1" dirty="0" smtClean="0"/>
              <a:t>INTERNADO</a:t>
            </a:r>
          </a:p>
          <a:p>
            <a:r>
              <a:rPr lang="es-ES" sz="1400" b="1" dirty="0" smtClean="0"/>
              <a:t>ROTATORIO</a:t>
            </a:r>
          </a:p>
          <a:p>
            <a:pPr>
              <a:buFont typeface="Arial" pitchFamily="34" charset="0"/>
              <a:buChar char="•"/>
            </a:pPr>
            <a:r>
              <a:rPr lang="es-ES" sz="1400" dirty="0" smtClean="0"/>
              <a:t>Medicina</a:t>
            </a:r>
          </a:p>
          <a:p>
            <a:pPr>
              <a:buFont typeface="Arial" pitchFamily="34" charset="0"/>
              <a:buChar char="•"/>
            </a:pPr>
            <a:r>
              <a:rPr lang="es-ES" sz="1400" dirty="0" smtClean="0"/>
              <a:t>MGI</a:t>
            </a:r>
          </a:p>
          <a:p>
            <a:pPr>
              <a:buFont typeface="Arial" pitchFamily="34" charset="0"/>
              <a:buChar char="•"/>
            </a:pPr>
            <a:r>
              <a:rPr lang="es-ES" sz="1400" dirty="0" smtClean="0"/>
              <a:t>Pediatría</a:t>
            </a:r>
          </a:p>
          <a:p>
            <a:pPr>
              <a:buFont typeface="Arial" pitchFamily="34" charset="0"/>
              <a:buChar char="•"/>
            </a:pPr>
            <a:r>
              <a:rPr lang="es-ES" sz="1400" dirty="0" smtClean="0"/>
              <a:t>Cirugía</a:t>
            </a:r>
          </a:p>
          <a:p>
            <a:pPr>
              <a:buFont typeface="Arial" pitchFamily="34" charset="0"/>
              <a:buChar char="•"/>
            </a:pPr>
            <a:r>
              <a:rPr lang="es-ES" sz="1400" dirty="0" err="1" smtClean="0"/>
              <a:t>Ginecobst</a:t>
            </a:r>
            <a:r>
              <a:rPr lang="es-ES" sz="1400" dirty="0" smtClean="0"/>
              <a:t>.</a:t>
            </a:r>
            <a:endParaRPr lang="es-ES" sz="1400" dirty="0"/>
          </a:p>
        </p:txBody>
      </p:sp>
      <p:sp>
        <p:nvSpPr>
          <p:cNvPr id="42" name="41 CuadroTexto"/>
          <p:cNvSpPr txBox="1"/>
          <p:nvPr/>
        </p:nvSpPr>
        <p:spPr>
          <a:xfrm>
            <a:off x="500034" y="5625338"/>
            <a:ext cx="2286016" cy="461665"/>
          </a:xfrm>
          <a:prstGeom prst="rect">
            <a:avLst/>
          </a:prstGeom>
          <a:noFill/>
        </p:spPr>
        <p:txBody>
          <a:bodyPr wrap="square" rtlCol="0">
            <a:spAutoFit/>
          </a:bodyPr>
          <a:lstStyle/>
          <a:p>
            <a:r>
              <a:rPr lang="es-ES" sz="2400" b="1" dirty="0" smtClean="0">
                <a:solidFill>
                  <a:schemeClr val="accent3">
                    <a:lumMod val="75000"/>
                  </a:schemeClr>
                </a:solidFill>
              </a:rPr>
              <a:t>Bases</a:t>
            </a:r>
            <a:endParaRPr lang="es-ES" sz="2400" b="1" dirty="0">
              <a:solidFill>
                <a:schemeClr val="accent3">
                  <a:lumMod val="75000"/>
                </a:schemeClr>
              </a:solidFill>
            </a:endParaRPr>
          </a:p>
        </p:txBody>
      </p:sp>
      <p:sp>
        <p:nvSpPr>
          <p:cNvPr id="44" name="43 Llamada rectangular redondeada"/>
          <p:cNvSpPr/>
          <p:nvPr/>
        </p:nvSpPr>
        <p:spPr>
          <a:xfrm>
            <a:off x="4000496" y="5696776"/>
            <a:ext cx="2500330" cy="642942"/>
          </a:xfrm>
          <a:prstGeom prst="wedgeRoundRectCallout">
            <a:avLst>
              <a:gd name="adj1" fmla="val -52240"/>
              <a:gd name="adj2" fmla="val -68855"/>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1400" b="1" dirty="0" smtClean="0">
                <a:solidFill>
                  <a:schemeClr val="tx1"/>
                </a:solidFill>
              </a:rPr>
              <a:t>Psicología, Farmacología, Microbiología y </a:t>
            </a:r>
            <a:r>
              <a:rPr lang="es-ES" sz="1400" b="1" dirty="0" err="1" smtClean="0">
                <a:solidFill>
                  <a:schemeClr val="tx1"/>
                </a:solidFill>
              </a:rPr>
              <a:t>Parasit</a:t>
            </a:r>
            <a:r>
              <a:rPr lang="es-ES" sz="1400" b="1" dirty="0" smtClean="0">
                <a:solidFill>
                  <a:schemeClr val="tx1"/>
                </a:solidFill>
              </a:rPr>
              <a:t>, A. Patológica </a:t>
            </a:r>
            <a:endParaRPr lang="es-ES" sz="1400" dirty="0">
              <a:solidFill>
                <a:schemeClr val="tx1"/>
              </a:solidFill>
            </a:endParaRPr>
          </a:p>
        </p:txBody>
      </p:sp>
      <p:sp>
        <p:nvSpPr>
          <p:cNvPr id="45" name="44 CuadroTexto"/>
          <p:cNvSpPr txBox="1"/>
          <p:nvPr/>
        </p:nvSpPr>
        <p:spPr>
          <a:xfrm>
            <a:off x="6572264" y="5768214"/>
            <a:ext cx="2286016" cy="461665"/>
          </a:xfrm>
          <a:prstGeom prst="rect">
            <a:avLst/>
          </a:prstGeom>
          <a:noFill/>
        </p:spPr>
        <p:txBody>
          <a:bodyPr wrap="square" rtlCol="0">
            <a:spAutoFit/>
          </a:bodyPr>
          <a:lstStyle/>
          <a:p>
            <a:r>
              <a:rPr lang="es-ES" sz="2400" b="1" dirty="0" smtClean="0">
                <a:solidFill>
                  <a:schemeClr val="accent5">
                    <a:lumMod val="75000"/>
                  </a:schemeClr>
                </a:solidFill>
              </a:rPr>
              <a:t>Complementos</a:t>
            </a:r>
            <a:endParaRPr lang="es-ES" sz="2400" b="1" dirty="0">
              <a:solidFill>
                <a:schemeClr val="accent5">
                  <a:lumMod val="75000"/>
                </a:schemeClr>
              </a:solidFill>
            </a:endParaRPr>
          </a:p>
        </p:txBody>
      </p:sp>
      <p:sp>
        <p:nvSpPr>
          <p:cNvPr id="46" name="45 Llamada rectangular redondeada"/>
          <p:cNvSpPr/>
          <p:nvPr/>
        </p:nvSpPr>
        <p:spPr>
          <a:xfrm>
            <a:off x="1443476" y="5723970"/>
            <a:ext cx="2286016" cy="357190"/>
          </a:xfrm>
          <a:prstGeom prst="wedgeRoundRectCallout">
            <a:avLst>
              <a:gd name="adj1" fmla="val -23561"/>
              <a:gd name="adj2" fmla="val -101326"/>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ES" sz="1400" b="1" dirty="0" smtClean="0">
                <a:solidFill>
                  <a:schemeClr val="tx1"/>
                </a:solidFill>
              </a:rPr>
              <a:t>Morfofisiología</a:t>
            </a:r>
            <a:endParaRPr lang="es-ES" sz="1400" dirty="0">
              <a:solidFill>
                <a:schemeClr val="tx1"/>
              </a:solidFill>
            </a:endParaRPr>
          </a:p>
        </p:txBody>
      </p:sp>
      <p:sp>
        <p:nvSpPr>
          <p:cNvPr id="3" name="2 Explosión 1"/>
          <p:cNvSpPr/>
          <p:nvPr/>
        </p:nvSpPr>
        <p:spPr>
          <a:xfrm>
            <a:off x="6948265" y="3482198"/>
            <a:ext cx="2195736" cy="145595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Modos de actuación</a:t>
            </a:r>
            <a:endParaRPr lang="es-ES" dirty="0"/>
          </a:p>
        </p:txBody>
      </p:sp>
      <p:sp>
        <p:nvSpPr>
          <p:cNvPr id="5" name="4 Flecha derecha"/>
          <p:cNvSpPr/>
          <p:nvPr/>
        </p:nvSpPr>
        <p:spPr>
          <a:xfrm>
            <a:off x="857224" y="6309320"/>
            <a:ext cx="7715304" cy="5182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Disciplina</a:t>
            </a:r>
            <a:r>
              <a:rPr lang="en-US" dirty="0" smtClean="0"/>
              <a:t> Principal </a:t>
            </a:r>
            <a:r>
              <a:rPr lang="en-US" dirty="0" err="1" smtClean="0"/>
              <a:t>Integradora</a:t>
            </a:r>
            <a:r>
              <a:rPr lang="en-US" dirty="0" smtClean="0"/>
              <a:t> (MGI /MG)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20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down)">
                                      <p:cBhvr>
                                        <p:cTn id="28" dur="500"/>
                                        <p:tgtEl>
                                          <p:spTgt spid="33"/>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down)">
                                      <p:cBhvr>
                                        <p:cTn id="31" dur="500"/>
                                        <p:tgtEl>
                                          <p:spTgt spid="34"/>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wipe(down)">
                                      <p:cBhvr>
                                        <p:cTn id="34" dur="500"/>
                                        <p:tgtEl>
                                          <p:spTgt spid="35"/>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7"/>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39"/>
                                        </p:tgtEl>
                                        <p:attrNameLst>
                                          <p:attrName>style.visibility</p:attrName>
                                        </p:attrNameLst>
                                      </p:cBhvr>
                                      <p:to>
                                        <p:strVal val="visible"/>
                                      </p:to>
                                    </p:set>
                                    <p:animEffect transition="in" filter="wipe(down)">
                                      <p:cBhvr>
                                        <p:cTn id="50" dur="500"/>
                                        <p:tgtEl>
                                          <p:spTgt spid="39"/>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wipe(down)">
                                      <p:cBhvr>
                                        <p:cTn id="53" dur="500"/>
                                        <p:tgtEl>
                                          <p:spTgt spid="40"/>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wipe(down)">
                                      <p:cBhvr>
                                        <p:cTn id="58" dur="500"/>
                                        <p:tgtEl>
                                          <p:spTgt spid="41"/>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2" presetClass="entr" presetSubtype="1" fill="hold" grpId="0" nodeType="click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wipe(up)">
                                      <p:cBhvr>
                                        <p:cTn id="69" dur="500"/>
                                        <p:tgtEl>
                                          <p:spTgt spid="46"/>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grpId="0" nodeType="clickEffect">
                                  <p:stCondLst>
                                    <p:cond delay="0"/>
                                  </p:stCondLst>
                                  <p:childTnLst>
                                    <p:set>
                                      <p:cBhvr>
                                        <p:cTn id="73" dur="1" fill="hold">
                                          <p:stCondLst>
                                            <p:cond delay="0"/>
                                          </p:stCondLst>
                                        </p:cTn>
                                        <p:tgtEl>
                                          <p:spTgt spid="44"/>
                                        </p:tgtEl>
                                        <p:attrNameLst>
                                          <p:attrName>style.visibility</p:attrName>
                                        </p:attrNameLst>
                                      </p:cBhvr>
                                      <p:to>
                                        <p:strVal val="visible"/>
                                      </p:to>
                                    </p:set>
                                    <p:animEffect transition="in" filter="wipe(up)">
                                      <p:cBhvr>
                                        <p:cTn id="7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5" grpId="0" animBg="1"/>
      <p:bldP spid="34" grpId="0" animBg="1"/>
      <p:bldP spid="28" grpId="0"/>
      <p:bldP spid="29" grpId="0"/>
      <p:bldP spid="30" grpId="0"/>
      <p:bldP spid="31" grpId="0"/>
      <p:bldP spid="33" grpId="0" animBg="1"/>
      <p:bldP spid="36" grpId="0" animBg="1"/>
      <p:bldP spid="37" grpId="0" animBg="1"/>
      <p:bldP spid="38" grpId="0" animBg="1"/>
      <p:bldP spid="40" grpId="0" animBg="1"/>
      <p:bldP spid="41" grpId="0" animBg="1"/>
      <p:bldP spid="42" grpId="0"/>
      <p:bldP spid="44" grpId="0" animBg="1"/>
      <p:bldP spid="45" grpId="0"/>
      <p:bldP spid="4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t>Temas relacionados en otras asignaturas</a:t>
            </a:r>
            <a:endParaRPr lang="es-ES" sz="3600" dirty="0"/>
          </a:p>
        </p:txBody>
      </p:sp>
      <p:graphicFrame>
        <p:nvGraphicFramePr>
          <p:cNvPr id="3" name="2 Diagrama"/>
          <p:cNvGraphicFramePr/>
          <p:nvPr/>
        </p:nvGraphicFramePr>
        <p:xfrm>
          <a:off x="785786" y="1500174"/>
          <a:ext cx="7858180"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 de ciclo básico</a:t>
            </a:r>
            <a:endParaRPr lang="es-ES" dirty="0"/>
          </a:p>
        </p:txBody>
      </p:sp>
      <p:sp>
        <p:nvSpPr>
          <p:cNvPr id="3" name="2 Marcador de contenido"/>
          <p:cNvSpPr>
            <a:spLocks noGrp="1"/>
          </p:cNvSpPr>
          <p:nvPr>
            <p:ph idx="1"/>
          </p:nvPr>
        </p:nvSpPr>
        <p:spPr/>
        <p:txBody>
          <a:bodyPr>
            <a:normAutofit/>
          </a:bodyPr>
          <a:lstStyle/>
          <a:p>
            <a:pPr lvl="0"/>
            <a:r>
              <a:rPr lang="es-ES_tradnl" sz="2400" dirty="0" smtClean="0"/>
              <a:t>Aplicar los conocimientos de la morfología y funciones del organismo humano, sus diferentes sistemas y órganos, y del medio ambiente biológico y socio psicológico a fin de fundamentar científicamente los principios que sustentan  (…) </a:t>
            </a:r>
            <a:r>
              <a:rPr lang="es-ES_tradnl" sz="4400" dirty="0" smtClean="0">
                <a:solidFill>
                  <a:srgbClr val="FF0000"/>
                </a:solidFill>
              </a:rPr>
              <a:t>la salud sexual y reproductiva </a:t>
            </a:r>
            <a:r>
              <a:rPr lang="es-ES_tradnl" sz="2400" dirty="0" smtClean="0"/>
              <a:t>y su </a:t>
            </a:r>
            <a:r>
              <a:rPr lang="es-ES_tradnl" sz="2800" b="1" dirty="0" smtClean="0"/>
              <a:t>expresión </a:t>
            </a:r>
            <a:r>
              <a:rPr lang="es-ES_tradnl" sz="2800" b="1" dirty="0" err="1" smtClean="0"/>
              <a:t>morfofisiológica</a:t>
            </a:r>
            <a:r>
              <a:rPr lang="es-ES_tradnl" sz="2800" b="1" dirty="0" smtClean="0"/>
              <a:t>, psicológica, social y ética</a:t>
            </a:r>
            <a:r>
              <a:rPr lang="es-ES_tradnl" sz="2400" dirty="0" smtClean="0"/>
              <a:t>.</a:t>
            </a:r>
            <a:endParaRPr lang="en-US" sz="2400" dirty="0" smtClean="0"/>
          </a:p>
          <a:p>
            <a:endParaRPr lang="es-E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 (Ciclo B-Clínico)</a:t>
            </a:r>
            <a:endParaRPr lang="es-ES" dirty="0"/>
          </a:p>
        </p:txBody>
      </p:sp>
      <p:sp>
        <p:nvSpPr>
          <p:cNvPr id="3" name="2 Marcador de contenido"/>
          <p:cNvSpPr>
            <a:spLocks noGrp="1"/>
          </p:cNvSpPr>
          <p:nvPr>
            <p:ph idx="1"/>
          </p:nvPr>
        </p:nvSpPr>
        <p:spPr/>
        <p:txBody>
          <a:bodyPr>
            <a:normAutofit/>
          </a:bodyPr>
          <a:lstStyle/>
          <a:p>
            <a:pPr lvl="0"/>
            <a:r>
              <a:rPr lang="es-ES_tradnl" sz="4700" dirty="0" smtClean="0"/>
              <a:t>Aplicar</a:t>
            </a:r>
            <a:r>
              <a:rPr lang="es-ES_tradnl" dirty="0" smtClean="0"/>
              <a:t> </a:t>
            </a:r>
            <a:r>
              <a:rPr lang="es-ES_tradnl" sz="2400" dirty="0" smtClean="0"/>
              <a:t>los conocimientos esenciales de las</a:t>
            </a:r>
            <a:r>
              <a:rPr lang="es-ES_tradnl" dirty="0" smtClean="0"/>
              <a:t> </a:t>
            </a:r>
            <a:r>
              <a:rPr lang="es-ES_tradnl" sz="3300" dirty="0" smtClean="0">
                <a:solidFill>
                  <a:srgbClr val="FF0000"/>
                </a:solidFill>
              </a:rPr>
              <a:t>causas y determinantes básicos del proceso salud enfermedad </a:t>
            </a:r>
            <a:r>
              <a:rPr lang="es-ES_tradnl" sz="2100" dirty="0" smtClean="0"/>
              <a:t>para la identificación de sus aspectos </a:t>
            </a:r>
            <a:r>
              <a:rPr lang="es-ES_tradnl" dirty="0" smtClean="0"/>
              <a:t>biológicos, psicológicos y sociales, mediante la detección y evaluación de las alteraciones del crecimiento y desarrollo; </a:t>
            </a:r>
            <a:r>
              <a:rPr lang="es-ES_tradnl" sz="1400" dirty="0" smtClean="0"/>
              <a:t>las alteraciones morfológicas y las disfunciones e insuficiencias del organismo en forma integral, así como las de los sistemas y órganos  lesionados o enfermos; y la interrelación sistémica y dinámica de estos factores con los síntomas y signos clínicos del paciente, como manifestaciones de cambios estructurales, funcionales y socio-biológicos.</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 (Ciclo Clínico)</a:t>
            </a:r>
            <a:endParaRPr lang="es-ES" dirty="0"/>
          </a:p>
        </p:txBody>
      </p:sp>
      <p:sp>
        <p:nvSpPr>
          <p:cNvPr id="3" name="2 Marcador de contenido"/>
          <p:cNvSpPr>
            <a:spLocks noGrp="1"/>
          </p:cNvSpPr>
          <p:nvPr>
            <p:ph idx="1"/>
          </p:nvPr>
        </p:nvSpPr>
        <p:spPr/>
        <p:txBody>
          <a:bodyPr>
            <a:normAutofit/>
          </a:bodyPr>
          <a:lstStyle/>
          <a:p>
            <a:pPr lvl="0"/>
            <a:r>
              <a:rPr lang="es-ES_tradnl" dirty="0" smtClean="0"/>
              <a:t>Aplicar los conocimientos de la </a:t>
            </a:r>
            <a:r>
              <a:rPr lang="es-ES_tradnl" dirty="0" smtClean="0">
                <a:solidFill>
                  <a:srgbClr val="FF0000"/>
                </a:solidFill>
              </a:rPr>
              <a:t>estructura, función, crecimiento y desarrollo </a:t>
            </a:r>
            <a:r>
              <a:rPr lang="es-ES_tradnl" dirty="0" smtClean="0"/>
              <a:t>del ser humano, en sus aspectos </a:t>
            </a:r>
            <a:r>
              <a:rPr lang="es-ES_tradnl" dirty="0" smtClean="0">
                <a:solidFill>
                  <a:srgbClr val="FF0000"/>
                </a:solidFill>
              </a:rPr>
              <a:t>biológicos y psicosociales</a:t>
            </a:r>
            <a:r>
              <a:rPr lang="es-ES_tradnl" dirty="0" smtClean="0"/>
              <a:t>; </a:t>
            </a:r>
            <a:r>
              <a:rPr lang="es-ES_tradnl" sz="1800" dirty="0" smtClean="0"/>
              <a:t>su la capacidad de obtener información sobre los síntomas y signos clínicos del paciente y relacionarlos con los cambios estructurales, funcionales y socio-psicológicos; el conocimiento de las enfermedades mas comunes en la población, así como de aquellas</a:t>
            </a:r>
            <a:r>
              <a:rPr lang="es-ES_tradnl" sz="2400" dirty="0" smtClean="0"/>
              <a:t> situaciones en que peligra la vida del paciente</a:t>
            </a:r>
            <a:r>
              <a:rPr lang="es-ES_tradnl" sz="1800" dirty="0" smtClean="0"/>
              <a:t>; su capacidad y entrenamiento para el trabajo independiente, el interdisciplinario y el </a:t>
            </a:r>
            <a:r>
              <a:rPr lang="es-ES_tradnl" sz="1800" dirty="0" err="1" smtClean="0"/>
              <a:t>multiprofesional</a:t>
            </a:r>
            <a:r>
              <a:rPr lang="es-ES_tradnl" sz="1800" dirty="0" smtClean="0"/>
              <a:t>; la actitud crítica de los límites de su actuación en relación con sus capacidades y conocimientos clínicos, epidemiológicos, psicológicos y sociales, así como en la solicitud de ayuda cuando sea necesaria.</a:t>
            </a:r>
            <a:endParaRPr lang="en-US" sz="1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r>
              <a:rPr lang="es-ES" b="1" dirty="0" smtClean="0"/>
              <a:t>Objetivos educativos (GINE)</a:t>
            </a:r>
            <a:endParaRPr lang="es-ES" dirty="0"/>
          </a:p>
        </p:txBody>
      </p:sp>
      <p:sp>
        <p:nvSpPr>
          <p:cNvPr id="4" name="3 Marcador de contenido"/>
          <p:cNvSpPr>
            <a:spLocks noGrp="1"/>
          </p:cNvSpPr>
          <p:nvPr>
            <p:ph idx="1"/>
          </p:nvPr>
        </p:nvSpPr>
        <p:spPr/>
        <p:txBody>
          <a:bodyPr>
            <a:normAutofit fontScale="92500" lnSpcReduction="20000"/>
          </a:bodyPr>
          <a:lstStyle/>
          <a:p>
            <a:pPr lvl="0"/>
            <a:r>
              <a:rPr lang="es-ES" dirty="0" smtClean="0"/>
              <a:t>Aplicar la concepción materialista y dialéctica de los fenómenos de la </a:t>
            </a:r>
            <a:r>
              <a:rPr lang="es-ES" dirty="0" smtClean="0">
                <a:solidFill>
                  <a:srgbClr val="FF0000"/>
                </a:solidFill>
              </a:rPr>
              <a:t>sexualidad, la reproducción y de las afecciones del aparato genital femenino </a:t>
            </a:r>
            <a:r>
              <a:rPr lang="es-ES" dirty="0" smtClean="0"/>
              <a:t>en su desempeño como médico general en la APS, para contribuir a (…).</a:t>
            </a:r>
            <a:endParaRPr lang="en-US" dirty="0" smtClean="0"/>
          </a:p>
          <a:p>
            <a:pPr lvl="0"/>
            <a:r>
              <a:rPr lang="es-ES" dirty="0" smtClean="0"/>
              <a:t>Valorar la importancia y la responsabilidad  de su actitud en la </a:t>
            </a:r>
            <a:r>
              <a:rPr lang="es-ES" dirty="0" smtClean="0">
                <a:solidFill>
                  <a:srgbClr val="FF0000"/>
                </a:solidFill>
              </a:rPr>
              <a:t>promoción y prevención de la salud de la madre y el niño</a:t>
            </a:r>
            <a:r>
              <a:rPr lang="es-ES" dirty="0" smtClean="0"/>
              <a:t>, cumpliendo los principios de la ética médica en la solución de los problemas de salud de la mujer, la familia y la comunidad.</a:t>
            </a:r>
            <a:endParaRPr lang="en-US" dirty="0" smtClean="0"/>
          </a:p>
          <a:p>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ES" dirty="0" smtClean="0"/>
              <a:t>Tendencias actuales</a:t>
            </a:r>
            <a:endParaRPr lang="es-ES" dirty="0"/>
          </a:p>
        </p:txBody>
      </p:sp>
      <p:sp>
        <p:nvSpPr>
          <p:cNvPr id="8" name="7 Marcador de contenido"/>
          <p:cNvSpPr>
            <a:spLocks noGrp="1"/>
          </p:cNvSpPr>
          <p:nvPr>
            <p:ph idx="1"/>
          </p:nvPr>
        </p:nvSpPr>
        <p:spPr/>
        <p:txBody>
          <a:bodyPr>
            <a:normAutofit lnSpcReduction="10000"/>
          </a:bodyPr>
          <a:lstStyle/>
          <a:p>
            <a:pPr>
              <a:buNone/>
            </a:pPr>
            <a:r>
              <a:rPr lang="es-ES" dirty="0" smtClean="0"/>
              <a:t>«La parte clínica de la enseñanza médica debe estar centrada en el </a:t>
            </a:r>
            <a:r>
              <a:rPr lang="es-ES" b="1" dirty="0" smtClean="0"/>
              <a:t>examen supervisado de pacientes </a:t>
            </a:r>
            <a:r>
              <a:rPr lang="es-ES" dirty="0" smtClean="0"/>
              <a:t>y debe incluir experiencias directas en el </a:t>
            </a:r>
            <a:r>
              <a:rPr lang="es-ES" b="1" dirty="0" smtClean="0"/>
              <a:t>diagnóstico y tratamiento </a:t>
            </a:r>
            <a:r>
              <a:rPr lang="es-ES" dirty="0" smtClean="0"/>
              <a:t>de enfermedades.  La parte clínica debe comprender el diagnóstico personal y la experiencia terapéutica con </a:t>
            </a:r>
            <a:r>
              <a:rPr lang="es-ES" b="1" dirty="0" smtClean="0"/>
              <a:t>acceso gradual </a:t>
            </a:r>
            <a:r>
              <a:rPr lang="es-ES" dirty="0" smtClean="0"/>
              <a:t>al nivel de responsabilidades»</a:t>
            </a:r>
          </a:p>
          <a:p>
            <a:pPr>
              <a:buNone/>
            </a:pPr>
            <a:endParaRPr lang="en-US" dirty="0" smtClean="0"/>
          </a:p>
          <a:p>
            <a:pPr algn="r">
              <a:buNone/>
            </a:pPr>
            <a:r>
              <a:rPr lang="es-ES" sz="2000" dirty="0" smtClean="0"/>
              <a:t>Declaración de la Asociación Médica Mundial sobre la enseñanza médica</a:t>
            </a:r>
            <a:endParaRPr lang="es-E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s-ES" dirty="0" smtClean="0"/>
              <a:t>Paradigma </a:t>
            </a:r>
            <a:r>
              <a:rPr lang="es-ES" dirty="0" err="1" smtClean="0"/>
              <a:t>Sociomédico</a:t>
            </a:r>
            <a:endParaRPr lang="es-ES" dirty="0"/>
          </a:p>
        </p:txBody>
      </p:sp>
      <p:sp>
        <p:nvSpPr>
          <p:cNvPr id="5" name="4 Marcador de texto"/>
          <p:cNvSpPr>
            <a:spLocks noGrp="1"/>
          </p:cNvSpPr>
          <p:nvPr>
            <p:ph type="body" idx="1"/>
          </p:nvPr>
        </p:nvSpPr>
        <p:spPr/>
        <p:txBody>
          <a:bodyPr/>
          <a:lstStyle/>
          <a:p>
            <a:r>
              <a:rPr lang="es-ES" dirty="0" smtClean="0"/>
              <a:t>Atención Médica</a:t>
            </a:r>
            <a:endParaRPr lang="es-ES" dirty="0"/>
          </a:p>
        </p:txBody>
      </p:sp>
      <p:sp>
        <p:nvSpPr>
          <p:cNvPr id="6" name="5 Marcador de contenido"/>
          <p:cNvSpPr>
            <a:spLocks noGrp="1"/>
          </p:cNvSpPr>
          <p:nvPr>
            <p:ph sz="half" idx="2"/>
          </p:nvPr>
        </p:nvSpPr>
        <p:spPr/>
        <p:txBody>
          <a:bodyPr/>
          <a:lstStyle/>
          <a:p>
            <a:r>
              <a:rPr lang="es-ES" dirty="0" smtClean="0"/>
              <a:t>Atención Individual</a:t>
            </a:r>
          </a:p>
          <a:p>
            <a:pPr lvl="1"/>
            <a:r>
              <a:rPr lang="es-ES" dirty="0" smtClean="0"/>
              <a:t>Medicina Clínica (Esculapio).</a:t>
            </a:r>
          </a:p>
          <a:p>
            <a:pPr lvl="1"/>
            <a:r>
              <a:rPr lang="es-ES" dirty="0" smtClean="0"/>
              <a:t>Del enfoque </a:t>
            </a:r>
            <a:r>
              <a:rPr lang="es-ES" dirty="0" err="1" smtClean="0"/>
              <a:t>biologicista</a:t>
            </a:r>
            <a:r>
              <a:rPr lang="es-ES" dirty="0" smtClean="0"/>
              <a:t> al biopsicosocial.</a:t>
            </a:r>
          </a:p>
          <a:p>
            <a:pPr lvl="1">
              <a:buNone/>
            </a:pPr>
            <a:endParaRPr lang="es-ES" dirty="0" smtClean="0"/>
          </a:p>
          <a:p>
            <a:pPr lvl="1"/>
            <a:endParaRPr lang="es-ES" dirty="0" smtClean="0"/>
          </a:p>
          <a:p>
            <a:r>
              <a:rPr lang="es-ES" dirty="0" smtClean="0"/>
              <a:t>Atención a las poblaciones .</a:t>
            </a:r>
          </a:p>
          <a:p>
            <a:pPr lvl="1"/>
            <a:r>
              <a:rPr lang="es-ES" dirty="0" smtClean="0"/>
              <a:t>Higiene y epidemiología (Higia, Diosa de la Salud)</a:t>
            </a:r>
            <a:endParaRPr lang="es-ES" dirty="0"/>
          </a:p>
        </p:txBody>
      </p:sp>
      <p:sp>
        <p:nvSpPr>
          <p:cNvPr id="7" name="6 Marcador de texto"/>
          <p:cNvSpPr>
            <a:spLocks noGrp="1"/>
          </p:cNvSpPr>
          <p:nvPr>
            <p:ph type="body" sz="quarter" idx="3"/>
          </p:nvPr>
        </p:nvSpPr>
        <p:spPr/>
        <p:txBody>
          <a:bodyPr/>
          <a:lstStyle/>
          <a:p>
            <a:r>
              <a:rPr lang="es-ES" dirty="0" smtClean="0"/>
              <a:t>Atención de Salud</a:t>
            </a:r>
            <a:endParaRPr lang="es-ES" dirty="0"/>
          </a:p>
        </p:txBody>
      </p:sp>
      <p:sp>
        <p:nvSpPr>
          <p:cNvPr id="8" name="7 Marcador de contenido"/>
          <p:cNvSpPr>
            <a:spLocks noGrp="1"/>
          </p:cNvSpPr>
          <p:nvPr>
            <p:ph sz="quarter" idx="4"/>
          </p:nvPr>
        </p:nvSpPr>
        <p:spPr/>
        <p:txBody>
          <a:bodyPr>
            <a:normAutofit fontScale="92500" lnSpcReduction="10000"/>
          </a:bodyPr>
          <a:lstStyle/>
          <a:p>
            <a:r>
              <a:rPr lang="es-ES" dirty="0" smtClean="0"/>
              <a:t>Formas sociales de dar respuesta a las necesidades de la población.</a:t>
            </a:r>
          </a:p>
          <a:p>
            <a:r>
              <a:rPr lang="es-ES" dirty="0" smtClean="0"/>
              <a:t>Formas de organización de la atención a la salud.</a:t>
            </a:r>
          </a:p>
          <a:p>
            <a:r>
              <a:rPr lang="es-ES" dirty="0" smtClean="0"/>
              <a:t>Interacción con factores </a:t>
            </a:r>
            <a:r>
              <a:rPr lang="es-ES" dirty="0" err="1" smtClean="0"/>
              <a:t>extrasanitarios</a:t>
            </a:r>
            <a:r>
              <a:rPr lang="es-ES" dirty="0" smtClean="0"/>
              <a:t>  e intersectoriales</a:t>
            </a:r>
          </a:p>
          <a:p>
            <a:r>
              <a:rPr lang="es-ES" dirty="0" smtClean="0"/>
              <a:t>Modo de producir servicios y establecer relaciones sociales, económicas e institucionales</a:t>
            </a:r>
            <a:endParaRPr lang="es-ES" dirty="0"/>
          </a:p>
        </p:txBody>
      </p:sp>
      <p:sp>
        <p:nvSpPr>
          <p:cNvPr id="9" name="8 Cerrar llave"/>
          <p:cNvSpPr/>
          <p:nvPr/>
        </p:nvSpPr>
        <p:spPr>
          <a:xfrm rot="5400000">
            <a:off x="4536281" y="3964785"/>
            <a:ext cx="357190" cy="428628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dirty="0">
              <a:solidFill>
                <a:schemeClr val="accent5">
                  <a:lumMod val="75000"/>
                </a:schemeClr>
              </a:solidFill>
            </a:endParaRPr>
          </a:p>
        </p:txBody>
      </p:sp>
      <p:sp>
        <p:nvSpPr>
          <p:cNvPr id="10" name="9 CuadroTexto"/>
          <p:cNvSpPr txBox="1"/>
          <p:nvPr/>
        </p:nvSpPr>
        <p:spPr>
          <a:xfrm>
            <a:off x="3057054" y="6215082"/>
            <a:ext cx="3320011" cy="523220"/>
          </a:xfrm>
          <a:prstGeom prst="rect">
            <a:avLst/>
          </a:prstGeom>
          <a:noFill/>
        </p:spPr>
        <p:txBody>
          <a:bodyPr wrap="none" rtlCol="0">
            <a:spAutoFit/>
          </a:bodyPr>
          <a:lstStyle/>
          <a:p>
            <a:r>
              <a:rPr lang="es-ES" sz="2800" dirty="0" smtClean="0"/>
              <a:t>Interacción y vínculos</a:t>
            </a:r>
            <a:endParaRPr lang="es-E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   </a:t>
            </a:r>
            <a:endParaRPr lang="es-ES"/>
          </a:p>
        </p:txBody>
      </p:sp>
      <p:sp>
        <p:nvSpPr>
          <p:cNvPr id="3" name="2 Marcador de contenido"/>
          <p:cNvSpPr>
            <a:spLocks noGrp="1"/>
          </p:cNvSpPr>
          <p:nvPr>
            <p:ph idx="1"/>
          </p:nvPr>
        </p:nvSpPr>
        <p:spPr/>
        <p:txBody>
          <a:bodyPr>
            <a:normAutofit fontScale="92500" lnSpcReduction="20000"/>
          </a:bodyPr>
          <a:lstStyle/>
          <a:p>
            <a:pPr marL="0" indent="0">
              <a:buNone/>
            </a:pPr>
            <a:r>
              <a:rPr lang="es-ES" dirty="0" smtClean="0"/>
              <a:t>“La </a:t>
            </a:r>
            <a:r>
              <a:rPr lang="es-ES" b="1" dirty="0" smtClean="0"/>
              <a:t>Medicina clínica </a:t>
            </a:r>
            <a:r>
              <a:rPr lang="es-ES" dirty="0" smtClean="0"/>
              <a:t>no se aprende en las aulas, laboratorios y bibliotecas reales o virtuales, que si bien desempeñan una importante función complementaria o de apoyo al núcleo de su aprendizaje, este sigue siendo el resultado de la implicación de profesores y educandos en el análisis del objeto de estudio, constituido por los </a:t>
            </a:r>
            <a:r>
              <a:rPr lang="es-ES" b="1" dirty="0" smtClean="0"/>
              <a:t>problemas de salud de las personas en su contexto natural y social</a:t>
            </a:r>
            <a:r>
              <a:rPr lang="es-ES" dirty="0" smtClean="0"/>
              <a:t>”.</a:t>
            </a:r>
          </a:p>
          <a:p>
            <a:pPr>
              <a:buNone/>
            </a:pPr>
            <a:endParaRPr lang="es-ES" dirty="0" smtClean="0"/>
          </a:p>
          <a:p>
            <a:pPr>
              <a:buNone/>
            </a:pPr>
            <a:r>
              <a:rPr lang="es-ES" dirty="0" smtClean="0"/>
              <a:t>FID</a:t>
            </a:r>
            <a:endParaRPr lang="en-US" dirty="0" smtClean="0"/>
          </a:p>
          <a:p>
            <a:pPr>
              <a:buNone/>
            </a:pPr>
            <a:endParaRPr lang="es-ES" dirty="0"/>
          </a:p>
        </p:txBody>
      </p:sp>
    </p:spTree>
    <p:extLst>
      <p:ext uri="{BB962C8B-B14F-4D97-AF65-F5344CB8AC3E}">
        <p14:creationId xmlns:p14="http://schemas.microsoft.com/office/powerpoint/2010/main" xmlns="" val="24914981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EL PASE DE VISITA HOSPITALARIO</a:t>
            </a:r>
            <a:endParaRPr lang="es-ES" dirty="0"/>
          </a:p>
        </p:txBody>
      </p:sp>
      <p:sp>
        <p:nvSpPr>
          <p:cNvPr id="5" name="4 Marcador de texto"/>
          <p:cNvSpPr>
            <a:spLocks noGrp="1"/>
          </p:cNvSpPr>
          <p:nvPr>
            <p:ph type="body" idx="1"/>
          </p:nvPr>
        </p:nvSpPr>
        <p:spPr/>
        <p:txBody>
          <a:bodyPr/>
          <a:lstStyle/>
          <a:p>
            <a:r>
              <a:rPr lang="es-ES" dirty="0" smtClean="0"/>
              <a:t>Abordaje metodológico</a:t>
            </a:r>
            <a:endParaRPr lang="es-ES" dirty="0"/>
          </a:p>
        </p:txBody>
      </p:sp>
      <p:pic>
        <p:nvPicPr>
          <p:cNvPr id="5122" name="Picture 2" descr="http://sr.photos2.fotosearch.com/bthumb/CAI/CAI016/412-19378.jpg"/>
          <p:cNvPicPr>
            <a:picLocks noChangeAspect="1" noChangeArrowheads="1"/>
          </p:cNvPicPr>
          <p:nvPr/>
        </p:nvPicPr>
        <p:blipFill>
          <a:blip r:embed="rId2"/>
          <a:srcRect/>
          <a:stretch>
            <a:fillRect/>
          </a:stretch>
        </p:blipFill>
        <p:spPr bwMode="auto">
          <a:xfrm>
            <a:off x="3143240" y="1500174"/>
            <a:ext cx="2786082" cy="1868314"/>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Preguntas</a:t>
            </a:r>
            <a:endParaRPr lang="es-ES" dirty="0"/>
          </a:p>
        </p:txBody>
      </p:sp>
      <p:sp>
        <p:nvSpPr>
          <p:cNvPr id="5" name="4 Marcador de contenido"/>
          <p:cNvSpPr>
            <a:spLocks noGrp="1"/>
          </p:cNvSpPr>
          <p:nvPr>
            <p:ph idx="1"/>
          </p:nvPr>
        </p:nvSpPr>
        <p:spPr/>
        <p:txBody>
          <a:bodyPr>
            <a:normAutofit/>
          </a:bodyPr>
          <a:lstStyle/>
          <a:p>
            <a:r>
              <a:rPr lang="es-ES" dirty="0" smtClean="0"/>
              <a:t>¿Realizar un pase de visita o una discusión clínica constituye de hecho una actividad de educación en el trabajo?</a:t>
            </a:r>
          </a:p>
        </p:txBody>
      </p:sp>
      <p:pic>
        <p:nvPicPr>
          <p:cNvPr id="6" name="Picture 10" descr="http://sr.photos3.fotosearch.com/bthumb/TGR/TGR335/trd014ta5661.jpg"/>
          <p:cNvPicPr>
            <a:picLocks noChangeAspect="1" noChangeArrowheads="1"/>
          </p:cNvPicPr>
          <p:nvPr/>
        </p:nvPicPr>
        <p:blipFill>
          <a:blip r:embed="rId2"/>
          <a:srcRect/>
          <a:stretch>
            <a:fillRect/>
          </a:stretch>
        </p:blipFill>
        <p:spPr bwMode="auto">
          <a:xfrm>
            <a:off x="3571868" y="3714752"/>
            <a:ext cx="1619250" cy="1619251"/>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a:p>
        </p:txBody>
      </p:sp>
      <p:pic>
        <p:nvPicPr>
          <p:cNvPr id="2050" name="Picture 2" descr="http://www.revedumecentro.sld.cu/index.php/edumc/article/viewFile/208/419/1536"/>
          <p:cNvPicPr>
            <a:picLocks noChangeAspect="1" noChangeArrowheads="1"/>
          </p:cNvPicPr>
          <p:nvPr/>
        </p:nvPicPr>
        <p:blipFill>
          <a:blip r:embed="rId2"/>
          <a:srcRect/>
          <a:stretch>
            <a:fillRect/>
          </a:stretch>
        </p:blipFill>
        <p:spPr bwMode="auto">
          <a:xfrm>
            <a:off x="696279" y="785794"/>
            <a:ext cx="7533765" cy="5143536"/>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 didácticos</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Relacionados con el juicio de partida</a:t>
            </a:r>
          </a:p>
          <a:p>
            <a:pPr lvl="1"/>
            <a:r>
              <a:rPr lang="es-ES" u="sng" dirty="0" smtClean="0"/>
              <a:t>Interpretar </a:t>
            </a:r>
            <a:r>
              <a:rPr lang="es-ES" dirty="0" smtClean="0"/>
              <a:t>datos positivos del interrogatorio</a:t>
            </a:r>
          </a:p>
          <a:p>
            <a:pPr lvl="1"/>
            <a:r>
              <a:rPr lang="es-ES" u="sng" dirty="0" smtClean="0"/>
              <a:t>Identificar</a:t>
            </a:r>
            <a:r>
              <a:rPr lang="es-ES" dirty="0" smtClean="0"/>
              <a:t>  síntomas y signos al examen físico, (…) </a:t>
            </a:r>
          </a:p>
          <a:p>
            <a:pPr lvl="1"/>
            <a:r>
              <a:rPr lang="es-ES" dirty="0" smtClean="0"/>
              <a:t>Realizar, identificar, interpretar , examen físico, complementarios, e identificar aspectos dudosos). </a:t>
            </a:r>
          </a:p>
          <a:p>
            <a:r>
              <a:rPr lang="es-ES" dirty="0" smtClean="0"/>
              <a:t>Encontrar de otras fuentes los juicios que corroboran el juicio final.</a:t>
            </a:r>
          </a:p>
          <a:p>
            <a:pPr lvl="1"/>
            <a:r>
              <a:rPr lang="es-ES" u="sng" dirty="0" smtClean="0"/>
              <a:t>Indicar </a:t>
            </a:r>
            <a:r>
              <a:rPr lang="es-ES" dirty="0" smtClean="0"/>
              <a:t>otros estudios acorde con el nivel…</a:t>
            </a:r>
          </a:p>
          <a:p>
            <a:pPr lvl="1"/>
            <a:r>
              <a:rPr lang="es-ES" u="sng" dirty="0" smtClean="0"/>
              <a:t>Realizar </a:t>
            </a:r>
            <a:r>
              <a:rPr lang="es-ES" dirty="0" smtClean="0"/>
              <a:t>interrogatorio sobre aspectos clave para ahondar en estilos de vida… condiciones de vivienda. </a:t>
            </a:r>
          </a:p>
          <a:p>
            <a:r>
              <a:rPr lang="es-ES" dirty="0" smtClean="0"/>
              <a:t>Seleccionar las reglas lógicas que sirven de base al razonamiento.</a:t>
            </a:r>
          </a:p>
          <a:p>
            <a:pPr lvl="1"/>
            <a:r>
              <a:rPr lang="es-ES" u="sng" dirty="0" smtClean="0"/>
              <a:t>Elaborar</a:t>
            </a:r>
            <a:r>
              <a:rPr lang="es-ES" dirty="0" smtClean="0"/>
              <a:t> juicio de valor y definir las rutas, y orden lógico que siguió, así como las relaciones establecidas entre las diferentes posiciones asumidas)</a:t>
            </a:r>
          </a:p>
        </p:txBody>
      </p:sp>
      <p:sp>
        <p:nvSpPr>
          <p:cNvPr id="4" name="3 Explosión 2"/>
          <p:cNvSpPr/>
          <p:nvPr/>
        </p:nvSpPr>
        <p:spPr>
          <a:xfrm>
            <a:off x="6429388" y="1285860"/>
            <a:ext cx="2571768" cy="1214446"/>
          </a:xfrm>
          <a:prstGeom prst="irregularSeal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ES" sz="1200" dirty="0" smtClean="0"/>
              <a:t>COMPONENTE ÉTICO</a:t>
            </a:r>
            <a:endParaRPr lang="es-ES" sz="1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Habilidades</a:t>
            </a:r>
            <a:endParaRPr lang="es-ES" dirty="0"/>
          </a:p>
        </p:txBody>
      </p:sp>
      <p:sp>
        <p:nvSpPr>
          <p:cNvPr id="3" name="2 Marcador de contenido"/>
          <p:cNvSpPr>
            <a:spLocks noGrp="1"/>
          </p:cNvSpPr>
          <p:nvPr>
            <p:ph idx="1"/>
          </p:nvPr>
        </p:nvSpPr>
        <p:spPr>
          <a:xfrm>
            <a:off x="457200" y="1600201"/>
            <a:ext cx="8229600" cy="3614750"/>
          </a:xfrm>
        </p:spPr>
        <p:txBody>
          <a:bodyPr>
            <a:normAutofit fontScale="92500" lnSpcReduction="20000"/>
          </a:bodyPr>
          <a:lstStyle/>
          <a:p>
            <a:r>
              <a:rPr lang="es-ES" dirty="0" smtClean="0"/>
              <a:t>Comunicar </a:t>
            </a:r>
          </a:p>
          <a:p>
            <a:r>
              <a:rPr lang="es-ES" dirty="0" smtClean="0"/>
              <a:t>Registrar información</a:t>
            </a:r>
          </a:p>
          <a:p>
            <a:r>
              <a:rPr lang="es-ES" dirty="0" smtClean="0"/>
              <a:t>Interpretar</a:t>
            </a:r>
          </a:p>
          <a:p>
            <a:r>
              <a:rPr lang="es-ES" dirty="0" smtClean="0"/>
              <a:t>Diagnosticar (según nivel)</a:t>
            </a:r>
          </a:p>
          <a:p>
            <a:r>
              <a:rPr lang="es-ES" dirty="0" smtClean="0"/>
              <a:t>Intervenir: promover salud, prevenir, curar o tratar y rehabilitar (según nivel)</a:t>
            </a:r>
          </a:p>
          <a:p>
            <a:r>
              <a:rPr lang="es-ES" dirty="0" smtClean="0"/>
              <a:t>Evaluar estado funcional del paciente. </a:t>
            </a:r>
          </a:p>
          <a:p>
            <a:r>
              <a:rPr lang="es-ES" dirty="0" smtClean="0"/>
              <a:t>Actuar con ética…</a:t>
            </a:r>
            <a:endParaRPr lang="es-ES" dirty="0"/>
          </a:p>
        </p:txBody>
      </p:sp>
      <p:pic>
        <p:nvPicPr>
          <p:cNvPr id="4" name="Picture 2" descr="http://sr.photos2.fotosearch.com/bthumb/CAI/CAI134/412-05798.jpg"/>
          <p:cNvPicPr>
            <a:picLocks noChangeAspect="1" noChangeArrowheads="1"/>
          </p:cNvPicPr>
          <p:nvPr/>
        </p:nvPicPr>
        <p:blipFill>
          <a:blip r:embed="rId2"/>
          <a:srcRect/>
          <a:stretch>
            <a:fillRect/>
          </a:stretch>
        </p:blipFill>
        <p:spPr bwMode="auto">
          <a:xfrm>
            <a:off x="6643702" y="1643050"/>
            <a:ext cx="1619250" cy="1076326"/>
          </a:xfrm>
          <a:prstGeom prst="rect">
            <a:avLst/>
          </a:prstGeom>
          <a:noFill/>
        </p:spPr>
      </p:pic>
      <p:sp>
        <p:nvSpPr>
          <p:cNvPr id="5" name="4 CuadroTexto"/>
          <p:cNvSpPr txBox="1"/>
          <p:nvPr/>
        </p:nvSpPr>
        <p:spPr>
          <a:xfrm>
            <a:off x="714348" y="5548986"/>
            <a:ext cx="7858180"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s-ES" sz="2800" dirty="0" smtClean="0"/>
              <a:t>No se expresa igual HABILIDAD que COMPETENCIA</a:t>
            </a:r>
            <a:endParaRPr lang="es-E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Ética Médica</a:t>
            </a:r>
            <a:endParaRPr lang="es-ES" dirty="0"/>
          </a:p>
        </p:txBody>
      </p:sp>
      <p:sp>
        <p:nvSpPr>
          <p:cNvPr id="3" name="2 Marcador de contenido"/>
          <p:cNvSpPr>
            <a:spLocks noGrp="1"/>
          </p:cNvSpPr>
          <p:nvPr>
            <p:ph idx="1"/>
          </p:nvPr>
        </p:nvSpPr>
        <p:spPr>
          <a:xfrm>
            <a:off x="457200" y="1600201"/>
            <a:ext cx="8229600" cy="2900369"/>
          </a:xfrm>
        </p:spPr>
        <p:txBody>
          <a:bodyPr>
            <a:normAutofit fontScale="92500" lnSpcReduction="20000"/>
          </a:bodyPr>
          <a:lstStyle/>
          <a:p>
            <a:r>
              <a:rPr lang="es-ES" dirty="0" smtClean="0"/>
              <a:t>Principios y normas de conducta que rigen entre los trabajadores de la salud. </a:t>
            </a:r>
          </a:p>
          <a:p>
            <a:r>
              <a:rPr lang="es-ES" dirty="0" smtClean="0"/>
              <a:t>Abarca:</a:t>
            </a:r>
          </a:p>
          <a:p>
            <a:pPr lvl="1"/>
            <a:r>
              <a:rPr lang="es-ES" dirty="0" smtClean="0"/>
              <a:t>Relación médico – paciente.</a:t>
            </a:r>
          </a:p>
          <a:p>
            <a:pPr lvl="1"/>
            <a:r>
              <a:rPr lang="es-ES" dirty="0" smtClean="0"/>
              <a:t>Interacción entre trabajadores de la salud</a:t>
            </a:r>
          </a:p>
          <a:p>
            <a:pPr lvl="1"/>
            <a:r>
              <a:rPr lang="es-ES" dirty="0" smtClean="0"/>
              <a:t>y de estos con los familiares de los pacientes y con los líderes comunitarios. </a:t>
            </a:r>
          </a:p>
        </p:txBody>
      </p:sp>
      <p:sp>
        <p:nvSpPr>
          <p:cNvPr id="4" name="3 Rectángulo"/>
          <p:cNvSpPr/>
          <p:nvPr/>
        </p:nvSpPr>
        <p:spPr>
          <a:xfrm>
            <a:off x="857224" y="4786322"/>
            <a:ext cx="7715304"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s-ES" sz="3600" dirty="0" smtClean="0"/>
              <a:t>Error médico, el secreto profesional y la experimentación con humanos.</a:t>
            </a:r>
            <a:endParaRPr lang="es-ES" sz="3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dirty="0" err="1" smtClean="0"/>
              <a:t>Métodos</a:t>
            </a:r>
            <a:r>
              <a:rPr lang="en-US" dirty="0" smtClean="0"/>
              <a:t> </a:t>
            </a:r>
            <a:br>
              <a:rPr lang="en-US" dirty="0" smtClean="0"/>
            </a:br>
            <a:r>
              <a:rPr lang="en-US" sz="2700" dirty="0" smtClean="0"/>
              <a:t>(</a:t>
            </a:r>
            <a:r>
              <a:rPr lang="en-US" sz="2700" dirty="0" err="1" smtClean="0"/>
              <a:t>Procedimientos</a:t>
            </a:r>
            <a:r>
              <a:rPr lang="en-US" sz="2700" dirty="0" smtClean="0"/>
              <a:t> </a:t>
            </a:r>
            <a:r>
              <a:rPr lang="en-US" sz="2700" dirty="0" err="1" smtClean="0"/>
              <a:t>didácticos</a:t>
            </a:r>
            <a:r>
              <a:rPr lang="en-US" sz="2700" dirty="0" smtClean="0"/>
              <a:t>) </a:t>
            </a:r>
            <a:endParaRPr lang="es-ES" sz="2700" dirty="0"/>
          </a:p>
        </p:txBody>
      </p:sp>
      <p:sp>
        <p:nvSpPr>
          <p:cNvPr id="3" name="2 Marcador de contenido"/>
          <p:cNvSpPr>
            <a:spLocks noGrp="1"/>
          </p:cNvSpPr>
          <p:nvPr>
            <p:ph idx="1"/>
          </p:nvPr>
        </p:nvSpPr>
        <p:spPr/>
        <p:txBody>
          <a:bodyPr>
            <a:normAutofit fontScale="85000" lnSpcReduction="20000"/>
          </a:bodyPr>
          <a:lstStyle/>
          <a:p>
            <a:r>
              <a:rPr lang="es-ES" dirty="0" smtClean="0"/>
              <a:t>Supervisar y evaluar el trabajo individual del estudiante y la calidad de la HC. </a:t>
            </a:r>
            <a:r>
              <a:rPr lang="es-ES" dirty="0" err="1" smtClean="0"/>
              <a:t>Retroalim</a:t>
            </a:r>
            <a:r>
              <a:rPr lang="es-ES" dirty="0" smtClean="0"/>
              <a:t>: deficiencias. </a:t>
            </a:r>
          </a:p>
          <a:p>
            <a:r>
              <a:rPr lang="es-ES" dirty="0" smtClean="0"/>
              <a:t>Escuchar lo escrito en HC y corroborarlo (que no se diga más de lo que está escrito o viceversa)</a:t>
            </a:r>
          </a:p>
          <a:p>
            <a:r>
              <a:rPr lang="es-ES" dirty="0" smtClean="0"/>
              <a:t>Comprobación de los datos ofrecidos</a:t>
            </a:r>
          </a:p>
          <a:p>
            <a:pPr lvl="1"/>
            <a:r>
              <a:rPr lang="es-ES" dirty="0" smtClean="0"/>
              <a:t>preguntas para esclarecer situación del enfermo</a:t>
            </a:r>
          </a:p>
          <a:p>
            <a:pPr lvl="1"/>
            <a:r>
              <a:rPr lang="es-ES" dirty="0" smtClean="0"/>
              <a:t>Criterios enriquecedores </a:t>
            </a:r>
          </a:p>
          <a:p>
            <a:pPr lvl="1"/>
            <a:r>
              <a:rPr lang="es-ES" dirty="0" smtClean="0"/>
              <a:t>Comprobar datos referidos por el estudiante</a:t>
            </a:r>
          </a:p>
          <a:p>
            <a:pPr lvl="1"/>
            <a:r>
              <a:rPr lang="es-ES" dirty="0" smtClean="0"/>
              <a:t>Explorar aspectos de interés sobre las enfermedades </a:t>
            </a:r>
          </a:p>
          <a:p>
            <a:r>
              <a:rPr lang="es-ES" dirty="0" smtClean="0"/>
              <a:t>Orientación y control del estudio y trabajo independiente.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Método Clínico</a:t>
            </a:r>
            <a:br>
              <a:rPr lang="es-ES" dirty="0" smtClean="0"/>
            </a:br>
            <a:r>
              <a:rPr lang="es-ES" sz="3100" dirty="0" smtClean="0"/>
              <a:t>(Procedimientos científicos)</a:t>
            </a:r>
            <a:endParaRPr lang="es-ES" dirty="0"/>
          </a:p>
        </p:txBody>
      </p:sp>
      <p:graphicFrame>
        <p:nvGraphicFramePr>
          <p:cNvPr id="4" name="3 Diagrama"/>
          <p:cNvGraphicFramePr/>
          <p:nvPr/>
        </p:nvGraphicFramePr>
        <p:xfrm>
          <a:off x="785786" y="1397000"/>
          <a:ext cx="735811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12" descr="http://sr.photos2.fotosearch.com/bthumb/CAI/CAI134/412-05834.jpg"/>
          <p:cNvPicPr>
            <a:picLocks noChangeAspect="1" noChangeArrowheads="1"/>
          </p:cNvPicPr>
          <p:nvPr/>
        </p:nvPicPr>
        <p:blipFill>
          <a:blip r:embed="rId6" cstate="email"/>
          <a:srcRect/>
          <a:stretch>
            <a:fillRect/>
          </a:stretch>
        </p:blipFill>
        <p:spPr bwMode="auto">
          <a:xfrm>
            <a:off x="4500562" y="4500570"/>
            <a:ext cx="1619250" cy="108585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1"/>
            <a:ext cx="8229600" cy="2900370"/>
          </a:xfrm>
        </p:spPr>
        <p:style>
          <a:lnRef idx="1">
            <a:schemeClr val="accent1"/>
          </a:lnRef>
          <a:fillRef idx="2">
            <a:schemeClr val="accent1"/>
          </a:fillRef>
          <a:effectRef idx="1">
            <a:schemeClr val="accent1"/>
          </a:effectRef>
          <a:fontRef idx="minor">
            <a:schemeClr val="dk1"/>
          </a:fontRef>
        </p:style>
        <p:txBody>
          <a:bodyPr/>
          <a:lstStyle/>
          <a:p>
            <a:pPr>
              <a:buNone/>
            </a:pPr>
            <a:r>
              <a:rPr lang="es-ES" dirty="0" smtClean="0"/>
              <a:t>“Toda observación bien hecha es una investigación y toda terapéutica bien diseñada es un experimento”.</a:t>
            </a:r>
          </a:p>
          <a:p>
            <a:endParaRPr lang="es-ES" dirty="0" smtClean="0"/>
          </a:p>
          <a:p>
            <a:pPr algn="r">
              <a:buNone/>
            </a:pPr>
            <a:r>
              <a:rPr lang="es-ES" dirty="0" err="1" smtClean="0"/>
              <a:t>Ilizástigui</a:t>
            </a:r>
            <a:endParaRPr lang="es-ES" dirty="0"/>
          </a:p>
        </p:txBody>
      </p:sp>
      <p:pic>
        <p:nvPicPr>
          <p:cNvPr id="40964" name="Picture 4" descr="http://sr.photos3.fotosearch.com/bthumb/JCE/JCE016/34669.jpg"/>
          <p:cNvPicPr>
            <a:picLocks noChangeAspect="1" noChangeArrowheads="1"/>
          </p:cNvPicPr>
          <p:nvPr/>
        </p:nvPicPr>
        <p:blipFill>
          <a:blip r:embed="rId2"/>
          <a:srcRect/>
          <a:stretch>
            <a:fillRect/>
          </a:stretch>
        </p:blipFill>
        <p:spPr bwMode="auto">
          <a:xfrm>
            <a:off x="4643438" y="4857760"/>
            <a:ext cx="1609725" cy="1619251"/>
          </a:xfrm>
          <a:prstGeom prst="rect">
            <a:avLst/>
          </a:prstGeom>
          <a:noFill/>
        </p:spPr>
      </p:pic>
      <p:pic>
        <p:nvPicPr>
          <p:cNvPr id="40968" name="Picture 8" descr="http://sr.photos3.fotosearch.com/bthumb/CAI/CAI134/412-05873.jpg"/>
          <p:cNvPicPr>
            <a:picLocks noChangeAspect="1" noChangeArrowheads="1"/>
          </p:cNvPicPr>
          <p:nvPr/>
        </p:nvPicPr>
        <p:blipFill>
          <a:blip r:embed="rId3"/>
          <a:srcRect/>
          <a:stretch>
            <a:fillRect/>
          </a:stretch>
        </p:blipFill>
        <p:spPr bwMode="auto">
          <a:xfrm>
            <a:off x="4429124" y="3214686"/>
            <a:ext cx="1619250" cy="107632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sr.photos2.fotosearch.com/bthumb/CSP/CSP993/k14746722.jpg"/>
          <p:cNvPicPr>
            <a:picLocks noChangeAspect="1" noChangeArrowheads="1"/>
          </p:cNvPicPr>
          <p:nvPr/>
        </p:nvPicPr>
        <p:blipFill>
          <a:blip r:embed="rId2"/>
          <a:srcRect/>
          <a:stretch>
            <a:fillRect/>
          </a:stretch>
        </p:blipFill>
        <p:spPr bwMode="auto">
          <a:xfrm>
            <a:off x="3428992" y="3214686"/>
            <a:ext cx="1619250" cy="1619251"/>
          </a:xfrm>
          <a:prstGeom prst="rect">
            <a:avLst/>
          </a:prstGeom>
          <a:noFill/>
        </p:spPr>
      </p:pic>
      <p:sp>
        <p:nvSpPr>
          <p:cNvPr id="2" name="1 Título"/>
          <p:cNvSpPr>
            <a:spLocks noGrp="1"/>
          </p:cNvSpPr>
          <p:nvPr>
            <p:ph type="title"/>
          </p:nvPr>
        </p:nvSpPr>
        <p:spPr/>
        <p:txBody>
          <a:bodyPr/>
          <a:lstStyle/>
          <a:p>
            <a:r>
              <a:rPr lang="es-ES" dirty="0" smtClean="0"/>
              <a:t>Medicina</a:t>
            </a:r>
            <a:endParaRPr lang="es-ES" dirty="0"/>
          </a:p>
        </p:txBody>
      </p:sp>
      <p:sp>
        <p:nvSpPr>
          <p:cNvPr id="3" name="2 Marcador de texto"/>
          <p:cNvSpPr>
            <a:spLocks noGrp="1"/>
          </p:cNvSpPr>
          <p:nvPr>
            <p:ph type="body" idx="1"/>
          </p:nvPr>
        </p:nvSpPr>
        <p:spPr/>
        <p:txBody>
          <a:bodyPr/>
          <a:lstStyle/>
          <a:p>
            <a:r>
              <a:rPr lang="es-ES" dirty="0" smtClean="0"/>
              <a:t>¿Una ciencia?</a:t>
            </a:r>
            <a:endParaRPr lang="es-ES" dirty="0"/>
          </a:p>
        </p:txBody>
      </p:sp>
      <p:sp>
        <p:nvSpPr>
          <p:cNvPr id="4" name="3 Marcador de contenido"/>
          <p:cNvSpPr>
            <a:spLocks noGrp="1"/>
          </p:cNvSpPr>
          <p:nvPr>
            <p:ph sz="half" idx="2"/>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es-ES" dirty="0" smtClean="0"/>
              <a:t>No puede decirse que sea una ciencia pura ni una ciencia médica única bien constituida. </a:t>
            </a:r>
          </a:p>
          <a:p>
            <a:r>
              <a:rPr lang="es-ES" dirty="0" smtClean="0"/>
              <a:t>No se conocen leyes generales que rigen los fenómenos morbosos en una teoría médica aceptada.</a:t>
            </a:r>
          </a:p>
          <a:p>
            <a:r>
              <a:rPr lang="es-ES" dirty="0" smtClean="0"/>
              <a:t>No existe una asignatura que se llame medicina.</a:t>
            </a:r>
          </a:p>
          <a:p>
            <a:r>
              <a:rPr lang="es-ES" b="1" dirty="0" smtClean="0"/>
              <a:t>El método clínico es el método científico que la sustenta.</a:t>
            </a:r>
            <a:endParaRPr lang="es-ES" b="1" dirty="0"/>
          </a:p>
        </p:txBody>
      </p:sp>
      <p:sp>
        <p:nvSpPr>
          <p:cNvPr id="5" name="4 Marcador de texto"/>
          <p:cNvSpPr>
            <a:spLocks noGrp="1"/>
          </p:cNvSpPr>
          <p:nvPr>
            <p:ph type="body" sz="quarter" idx="3"/>
          </p:nvPr>
        </p:nvSpPr>
        <p:spPr/>
        <p:txBody>
          <a:bodyPr/>
          <a:lstStyle/>
          <a:p>
            <a:r>
              <a:rPr lang="es-ES" dirty="0" smtClean="0"/>
              <a:t>¿Una práctica?</a:t>
            </a:r>
            <a:endParaRPr lang="es-ES" dirty="0"/>
          </a:p>
        </p:txBody>
      </p:sp>
      <p:sp>
        <p:nvSpPr>
          <p:cNvPr id="6" name="5 Marcador de contenido"/>
          <p:cNvSpPr>
            <a:spLocks noGrp="1"/>
          </p:cNvSpPr>
          <p:nvPr>
            <p:ph sz="quarter" idx="4"/>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s-ES" dirty="0" smtClean="0"/>
              <a:t>Tipo de trabajo que el Médico realice y que pueda concebirse como iniciador, desarrollador y confirmador de los conocimientos médicos.</a:t>
            </a:r>
          </a:p>
          <a:p>
            <a:r>
              <a:rPr lang="es-ES" dirty="0" smtClean="0"/>
              <a:t>“No existen enfermedades sino enfermos”.</a:t>
            </a:r>
          </a:p>
          <a:p>
            <a:pPr>
              <a:buNone/>
            </a:pPr>
            <a:endParaRPr lang="es-ES" b="1" dirty="0" smtClean="0"/>
          </a:p>
          <a:p>
            <a:pPr>
              <a:buNone/>
            </a:pPr>
            <a:r>
              <a:rPr lang="es-ES" b="1" dirty="0" smtClean="0"/>
              <a:t>La Medicina como arte </a:t>
            </a:r>
            <a:r>
              <a:rPr lang="es-ES" dirty="0" smtClean="0"/>
              <a:t>de curar enfermos: práctica médica o arte clínico</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560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Medios de enseñanza</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Paciente: permite aprovechar en mayor grado las funciones de los órganos sensoriales, y garantiza una mayor objetividad </a:t>
            </a:r>
          </a:p>
          <a:p>
            <a:r>
              <a:rPr lang="es-ES" dirty="0" smtClean="0"/>
              <a:t>Actores  o residentes: para simular el cuadro clínico de una afección. </a:t>
            </a:r>
          </a:p>
          <a:p>
            <a:r>
              <a:rPr lang="es-ES" dirty="0" smtClean="0"/>
              <a:t>Medios diagnósticos (impresos): resultados de los complementarios.</a:t>
            </a:r>
          </a:p>
          <a:p>
            <a:r>
              <a:rPr lang="es-ES" dirty="0" smtClean="0"/>
              <a:t>Medios tridimensionales: maquetas o modelos (maniquíes).</a:t>
            </a:r>
          </a:p>
          <a:p>
            <a:r>
              <a:rPr lang="es-ES" dirty="0" smtClean="0"/>
              <a:t>Medios planos: elementos gráficos (fotografías, registro </a:t>
            </a:r>
            <a:r>
              <a:rPr lang="es-ES" dirty="0" err="1" smtClean="0"/>
              <a:t>electrocardiográfico</a:t>
            </a:r>
            <a:r>
              <a:rPr lang="es-ES" dirty="0" smtClean="0"/>
              <a:t>), o materiales impresos (literatura docente, libros, revistas, periódicos, historias clínicas). </a:t>
            </a:r>
          </a:p>
          <a:p>
            <a:r>
              <a:rPr lang="es-ES" dirty="0" smtClean="0"/>
              <a:t>Entrenadores y simuladores virtuales: imitan la realidad y son utilizados cuando esta resulta costosa, peligrosa o compleja.</a:t>
            </a:r>
          </a:p>
          <a:p>
            <a:endParaRPr lang="es-E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Evaluación del aprendizaje</a:t>
            </a:r>
            <a:endParaRPr lang="es-ES" dirty="0"/>
          </a:p>
        </p:txBody>
      </p:sp>
      <p:sp>
        <p:nvSpPr>
          <p:cNvPr id="3" name="2 Marcador de contenido"/>
          <p:cNvSpPr>
            <a:spLocks noGrp="1"/>
          </p:cNvSpPr>
          <p:nvPr>
            <p:ph idx="1"/>
          </p:nvPr>
        </p:nvSpPr>
        <p:spPr>
          <a:xfrm>
            <a:off x="457200" y="1600201"/>
            <a:ext cx="8229600" cy="3614750"/>
          </a:xfrm>
        </p:spPr>
        <p:txBody>
          <a:bodyPr>
            <a:normAutofit fontScale="77500" lnSpcReduction="20000"/>
          </a:bodyPr>
          <a:lstStyle/>
          <a:p>
            <a:r>
              <a:rPr lang="es-ES" dirty="0" smtClean="0"/>
              <a:t>Examen clínico a la cabecera del enfermo: evaluación frecuente, final y certificativa (posgrado).</a:t>
            </a:r>
          </a:p>
          <a:p>
            <a:r>
              <a:rPr lang="es-ES" dirty="0" smtClean="0"/>
              <a:t>Variantes:</a:t>
            </a:r>
          </a:p>
          <a:p>
            <a:pPr lvl="1"/>
            <a:r>
              <a:rPr lang="es-ES" dirty="0" smtClean="0"/>
              <a:t>Caso corto: basado en presentación de datos positivos del paciente y preguntas y respuestas concretas referidas a un sistema o problema de salud.</a:t>
            </a:r>
          </a:p>
          <a:p>
            <a:pPr lvl="1"/>
            <a:r>
              <a:rPr lang="es-ES" dirty="0" smtClean="0"/>
              <a:t>Caso largo: primero se realiza la entrevista y examen físico, que debe ser observado por un miembro del tribunal, luego se presentan y discuten sus hallazgos ante un tribunal de dos a tres examinadores. Los profesores deben elaborar una lista de comprobación o escala de calificación.</a:t>
            </a:r>
          </a:p>
          <a:p>
            <a:endParaRPr lang="es-ES" dirty="0" smtClean="0"/>
          </a:p>
          <a:p>
            <a:endParaRPr lang="es-ES" dirty="0"/>
          </a:p>
        </p:txBody>
      </p:sp>
      <p:sp>
        <p:nvSpPr>
          <p:cNvPr id="4" name="3 Rectángulo"/>
          <p:cNvSpPr/>
          <p:nvPr/>
        </p:nvSpPr>
        <p:spPr>
          <a:xfrm>
            <a:off x="714348" y="5425875"/>
            <a:ext cx="8001056"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2400" dirty="0" smtClean="0"/>
              <a:t>Observar interrelación evaluador – evaluado (roles alternantes). Utilizar autoevaluación.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Ejemplo de instrumento de evaluación</a:t>
            </a:r>
            <a:endParaRPr lang="es-ES" dirty="0"/>
          </a:p>
        </p:txBody>
      </p:sp>
      <p:pic>
        <p:nvPicPr>
          <p:cNvPr id="1026" name="Picture 2"/>
          <p:cNvPicPr>
            <a:picLocks noChangeAspect="1" noChangeArrowheads="1"/>
          </p:cNvPicPr>
          <p:nvPr/>
        </p:nvPicPr>
        <p:blipFill>
          <a:blip r:embed="rId2"/>
          <a:srcRect/>
          <a:stretch>
            <a:fillRect/>
          </a:stretch>
        </p:blipFill>
        <p:spPr bwMode="auto">
          <a:xfrm>
            <a:off x="642910" y="1428736"/>
            <a:ext cx="5500726" cy="4643470"/>
          </a:xfrm>
          <a:prstGeom prst="rect">
            <a:avLst/>
          </a:prstGeom>
          <a:ln>
            <a:solidFill>
              <a:schemeClr val="bg1">
                <a:lumMod val="65000"/>
              </a:schemeClr>
            </a:solidFill>
          </a:ln>
          <a:effectLst>
            <a:outerShdw blurRad="292100" dist="139700" dir="2700000" algn="tl" rotWithShape="0">
              <a:srgbClr val="333333">
                <a:alpha val="65000"/>
              </a:srgbClr>
            </a:outerShdw>
          </a:effectLst>
        </p:spPr>
      </p:pic>
      <p:sp>
        <p:nvSpPr>
          <p:cNvPr id="4" name="3 Marcador de contenido"/>
          <p:cNvSpPr>
            <a:spLocks noGrp="1"/>
          </p:cNvSpPr>
          <p:nvPr>
            <p:ph idx="1"/>
          </p:nvPr>
        </p:nvSpPr>
        <p:spPr/>
        <p:txBody>
          <a:bodyPr/>
          <a:lstStyle/>
          <a:p>
            <a:endParaRPr lang="es-E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__Memo_1\02_DOCENCIA IMPARTIDA\K_Taller Diseño de Instrumentos de Evaluación\bibliografia nueva\Escala de actuacion profesional_MGI.jpg"/>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467544" y="144214"/>
            <a:ext cx="5413375" cy="74612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2 Marcador de contenido"/>
          <p:cNvSpPr>
            <a:spLocks noGrp="1"/>
          </p:cNvSpPr>
          <p:nvPr>
            <p:ph idx="1"/>
          </p:nvPr>
        </p:nvSpPr>
        <p:spPr>
          <a:xfrm>
            <a:off x="6516216" y="1600200"/>
            <a:ext cx="2170584" cy="4525963"/>
          </a:xfrm>
        </p:spPr>
        <p:txBody>
          <a:bodyPr>
            <a:normAutofit/>
          </a:bodyPr>
          <a:lstStyle/>
          <a:p>
            <a:r>
              <a:rPr lang="es-ES" dirty="0" smtClean="0"/>
              <a:t>Otras Escalas:</a:t>
            </a:r>
          </a:p>
          <a:p>
            <a:r>
              <a:rPr lang="es-ES" sz="1600" dirty="0" smtClean="0"/>
              <a:t>Realizado satisfactoriamente.</a:t>
            </a:r>
          </a:p>
          <a:p>
            <a:r>
              <a:rPr lang="es-ES" sz="1600" dirty="0" smtClean="0"/>
              <a:t>No satisfactoria.</a:t>
            </a:r>
          </a:p>
          <a:p>
            <a:r>
              <a:rPr lang="es-ES" sz="1600" dirty="0" smtClean="0"/>
              <a:t>No realizado</a:t>
            </a:r>
          </a:p>
          <a:p>
            <a:endParaRPr lang="es-ES" sz="1600" dirty="0"/>
          </a:p>
          <a:p>
            <a:endParaRPr lang="es-ES" sz="1600" dirty="0" smtClean="0"/>
          </a:p>
        </p:txBody>
      </p:sp>
    </p:spTree>
    <p:extLst>
      <p:ext uri="{BB962C8B-B14F-4D97-AF65-F5344CB8AC3E}">
        <p14:creationId xmlns:p14="http://schemas.microsoft.com/office/powerpoint/2010/main" xmlns="" val="22936542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t>Lista de cotejo (evaluación integral)</a:t>
            </a:r>
            <a:endParaRPr lang="es-ES" sz="3600" dirty="0"/>
          </a:p>
        </p:txBody>
      </p:sp>
      <p:sp>
        <p:nvSpPr>
          <p:cNvPr id="3" name="2 Marcador de contenido"/>
          <p:cNvSpPr>
            <a:spLocks noGrp="1"/>
          </p:cNvSpPr>
          <p:nvPr>
            <p:ph idx="1"/>
          </p:nvPr>
        </p:nvSpPr>
        <p:spPr>
          <a:xfrm>
            <a:off x="5436096" y="1600200"/>
            <a:ext cx="3250704" cy="4525963"/>
          </a:xfrm>
        </p:spPr>
        <p:txBody>
          <a:bodyPr/>
          <a:lstStyle/>
          <a:p>
            <a:r>
              <a:rPr lang="es-ES" dirty="0" smtClean="0"/>
              <a:t>Permanente</a:t>
            </a:r>
          </a:p>
          <a:p>
            <a:r>
              <a:rPr lang="es-ES" dirty="0" smtClean="0"/>
              <a:t>Frecuente</a:t>
            </a:r>
          </a:p>
          <a:p>
            <a:r>
              <a:rPr lang="es-ES" dirty="0" smtClean="0"/>
              <a:t>Ocasional</a:t>
            </a:r>
          </a:p>
          <a:p>
            <a:r>
              <a:rPr lang="es-ES" dirty="0" smtClean="0"/>
              <a:t>Regular</a:t>
            </a:r>
          </a:p>
          <a:p>
            <a:r>
              <a:rPr lang="es-ES" dirty="0" smtClean="0"/>
              <a:t>Nunca</a:t>
            </a:r>
            <a:endParaRPr lang="es-ES" dirty="0"/>
          </a:p>
        </p:txBody>
      </p:sp>
      <p:pic>
        <p:nvPicPr>
          <p:cNvPr id="2050" name="Picture 2" descr="F:\__Memo_1\02_DOCENCIA IMPARTIDA\K_Taller Diseño de Instrumentos de Evaluación\bibliografia nueva\Lista de cotejo.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5576" y="1772816"/>
            <a:ext cx="4525094" cy="324298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282948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buNone/>
            </a:pPr>
            <a:r>
              <a:rPr lang="es-ES" dirty="0" smtClean="0"/>
              <a:t>¿Qué sugerencias haría usted a un profesor novel para realizar un pase de visita docente?</a:t>
            </a:r>
          </a:p>
          <a:p>
            <a:endParaRPr lang="es-ES" dirty="0" smtClean="0"/>
          </a:p>
          <a:p>
            <a:pPr>
              <a:buNone/>
            </a:pPr>
            <a:r>
              <a:rPr lang="es-ES" dirty="0" smtClean="0"/>
              <a:t>Exprese en una oración corta su experiencia personal.</a:t>
            </a:r>
            <a:endParaRPr lang="es-ES" dirty="0"/>
          </a:p>
        </p:txBody>
      </p:sp>
      <p:pic>
        <p:nvPicPr>
          <p:cNvPr id="49156" name="Picture 4" descr="http://sr.photos3.fotosearch.com/bthumb/ULY/ULY176/u28023225.jpg"/>
          <p:cNvPicPr>
            <a:picLocks noChangeAspect="1" noChangeArrowheads="1"/>
          </p:cNvPicPr>
          <p:nvPr/>
        </p:nvPicPr>
        <p:blipFill>
          <a:blip r:embed="rId2"/>
          <a:srcRect/>
          <a:stretch>
            <a:fillRect/>
          </a:stretch>
        </p:blipFill>
        <p:spPr bwMode="auto">
          <a:xfrm>
            <a:off x="4071934" y="4429132"/>
            <a:ext cx="1076325" cy="1619251"/>
          </a:xfrm>
          <a:prstGeom prst="rect">
            <a:avLst/>
          </a:prstGeom>
          <a:noFill/>
        </p:spPr>
      </p:pic>
      <p:pic>
        <p:nvPicPr>
          <p:cNvPr id="6" name="Picture 4" descr="http://sr.photos3.fotosearch.com/bthumb/CSP/CSP991/k12137609.jpg"/>
          <p:cNvPicPr>
            <a:picLocks noChangeAspect="1" noChangeArrowheads="1"/>
          </p:cNvPicPr>
          <p:nvPr/>
        </p:nvPicPr>
        <p:blipFill>
          <a:blip r:embed="rId3"/>
          <a:srcRect/>
          <a:stretch>
            <a:fillRect/>
          </a:stretch>
        </p:blipFill>
        <p:spPr bwMode="auto">
          <a:xfrm>
            <a:off x="3857620" y="4429132"/>
            <a:ext cx="1581150" cy="1619251"/>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Sugerencias</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No ofrecer una conferencia a la cabecera del enfermo</a:t>
            </a:r>
          </a:p>
          <a:p>
            <a:r>
              <a:rPr lang="es-ES" dirty="0" smtClean="0"/>
              <a:t>Seguir el principio del trabajo en cascada.</a:t>
            </a:r>
          </a:p>
          <a:p>
            <a:r>
              <a:rPr lang="es-ES" dirty="0" smtClean="0"/>
              <a:t>Propiciar el pensamiento creador. </a:t>
            </a:r>
          </a:p>
          <a:p>
            <a:r>
              <a:rPr lang="es-ES" dirty="0" smtClean="0"/>
              <a:t>Estimule al educando a ser independiente y activo, </a:t>
            </a:r>
          </a:p>
          <a:p>
            <a:r>
              <a:rPr lang="es-ES" dirty="0" smtClean="0"/>
              <a:t>Enfatice en su naturaleza «individual», acepte que «las diferencias» son deseables, </a:t>
            </a:r>
          </a:p>
          <a:p>
            <a:r>
              <a:rPr lang="es-ES" dirty="0" smtClean="0"/>
              <a:t>Reconozca el derecho del educando a equivocarse, </a:t>
            </a:r>
          </a:p>
          <a:p>
            <a:r>
              <a:rPr lang="es-ES" dirty="0" smtClean="0"/>
              <a:t>Tolere las imperfecciones, </a:t>
            </a:r>
          </a:p>
          <a:p>
            <a:r>
              <a:rPr lang="es-ES" dirty="0" smtClean="0"/>
              <a:t>Estimule la apertura del pensamiento y de su verdad, </a:t>
            </a:r>
          </a:p>
          <a:p>
            <a:r>
              <a:rPr lang="es-ES" dirty="0" smtClean="0"/>
              <a:t>Haga que las personas se sientan respetadas y aceptadas, </a:t>
            </a:r>
          </a:p>
          <a:p>
            <a:r>
              <a:rPr lang="es-ES" dirty="0" smtClean="0"/>
              <a:t>Facilite los «descubrimientos», </a:t>
            </a:r>
          </a:p>
          <a:p>
            <a:r>
              <a:rPr lang="es-ES" dirty="0" smtClean="0"/>
              <a:t>Haga énfasis en la autoevaluación y la cooperación, </a:t>
            </a:r>
          </a:p>
          <a:p>
            <a:r>
              <a:rPr lang="es-ES" dirty="0" smtClean="0"/>
              <a:t>Permita la confrontación de ideas. </a:t>
            </a:r>
          </a:p>
          <a:p>
            <a:endParaRPr lang="es-E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Tipología de pases de visita</a:t>
            </a:r>
            <a:endParaRPr lang="es-ES" dirty="0"/>
          </a:p>
        </p:txBody>
      </p:sp>
      <p:sp>
        <p:nvSpPr>
          <p:cNvPr id="3" name="2 Marcador de contenido"/>
          <p:cNvSpPr>
            <a:spLocks noGrp="1"/>
          </p:cNvSpPr>
          <p:nvPr>
            <p:ph idx="1"/>
          </p:nvPr>
        </p:nvSpPr>
        <p:spPr/>
        <p:txBody>
          <a:bodyPr>
            <a:normAutofit/>
          </a:bodyPr>
          <a:lstStyle/>
          <a:p>
            <a:r>
              <a:rPr lang="es-ES" dirty="0" smtClean="0"/>
              <a:t>Pase de visita docente sin reunión</a:t>
            </a:r>
          </a:p>
          <a:p>
            <a:r>
              <a:rPr lang="es-ES" dirty="0" smtClean="0"/>
              <a:t>Pase de visita asistencial sin reunión</a:t>
            </a:r>
          </a:p>
          <a:p>
            <a:r>
              <a:rPr lang="es-ES" dirty="0" smtClean="0"/>
              <a:t>Reunión previa seguida de pase de visita.</a:t>
            </a:r>
          </a:p>
          <a:p>
            <a:r>
              <a:rPr lang="es-ES" dirty="0" smtClean="0"/>
              <a:t>Pase de visita seguido de reunión</a:t>
            </a:r>
          </a:p>
          <a:p>
            <a:r>
              <a:rPr lang="es-ES" dirty="0" smtClean="0"/>
              <a:t>Reunión previa seguida de pase de visita y cierre con otra reunión . </a:t>
            </a:r>
          </a:p>
          <a:p>
            <a:endParaRPr lang="es-ES" dirty="0"/>
          </a:p>
        </p:txBody>
      </p:sp>
      <p:sp>
        <p:nvSpPr>
          <p:cNvPr id="4" name="3 CuadroTexto"/>
          <p:cNvSpPr txBox="1"/>
          <p:nvPr/>
        </p:nvSpPr>
        <p:spPr>
          <a:xfrm>
            <a:off x="3071802" y="6072206"/>
            <a:ext cx="5643602" cy="430887"/>
          </a:xfrm>
          <a:prstGeom prst="rect">
            <a:avLst/>
          </a:prstGeom>
          <a:noFill/>
        </p:spPr>
        <p:txBody>
          <a:bodyPr wrap="square" rtlCol="0">
            <a:spAutoFit/>
          </a:bodyPr>
          <a:lstStyle/>
          <a:p>
            <a:r>
              <a:rPr lang="es-ES" sz="1050" dirty="0" err="1" smtClean="0"/>
              <a:t>Hargreaves</a:t>
            </a:r>
            <a:r>
              <a:rPr lang="es-ES" sz="1050" dirty="0" smtClean="0"/>
              <a:t>, 1997. </a:t>
            </a:r>
            <a:r>
              <a:rPr lang="es-ES" sz="1050" dirty="0" err="1" smtClean="0"/>
              <a:t>On</a:t>
            </a:r>
            <a:r>
              <a:rPr lang="es-ES" sz="1050" dirty="0" smtClean="0"/>
              <a:t> </a:t>
            </a:r>
            <a:r>
              <a:rPr lang="es-ES" sz="1050" dirty="0" err="1" smtClean="0"/>
              <a:t>the</a:t>
            </a:r>
            <a:r>
              <a:rPr lang="es-ES" sz="1050" dirty="0" smtClean="0"/>
              <a:t> </a:t>
            </a:r>
            <a:r>
              <a:rPr lang="es-ES" sz="1050" dirty="0" err="1" smtClean="0"/>
              <a:t>job</a:t>
            </a:r>
            <a:r>
              <a:rPr lang="es-ES" sz="1050" dirty="0" smtClean="0"/>
              <a:t> training – </a:t>
            </a:r>
            <a:r>
              <a:rPr lang="es-ES" sz="1050" dirty="0" err="1" smtClean="0"/>
              <a:t>Practical</a:t>
            </a:r>
            <a:r>
              <a:rPr lang="es-ES" sz="1050" dirty="0" smtClean="0"/>
              <a:t> guide </a:t>
            </a:r>
            <a:r>
              <a:rPr lang="es-ES" sz="1050" dirty="0" err="1" smtClean="0"/>
              <a:t>for</a:t>
            </a:r>
            <a:r>
              <a:rPr lang="es-ES" sz="1050" dirty="0" smtClean="0"/>
              <a:t> </a:t>
            </a:r>
            <a:r>
              <a:rPr lang="es-ES" sz="1050" dirty="0" err="1" smtClean="0"/>
              <a:t>Physicians</a:t>
            </a:r>
            <a:r>
              <a:rPr lang="es-ES" sz="1050" dirty="0" smtClean="0"/>
              <a:t> . Royal </a:t>
            </a:r>
            <a:r>
              <a:rPr lang="es-ES" sz="1050" dirty="0" err="1" smtClean="0"/>
              <a:t>Society</a:t>
            </a:r>
            <a:r>
              <a:rPr lang="es-ES" sz="1050" dirty="0" smtClean="0"/>
              <a:t> of Medicine, London </a:t>
            </a:r>
            <a:endParaRPr lang="es-ES" sz="105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Conclusiones</a:t>
            </a:r>
            <a:endParaRPr lang="es-ES" dirty="0"/>
          </a:p>
        </p:txBody>
      </p:sp>
      <p:sp>
        <p:nvSpPr>
          <p:cNvPr id="3" name="2 Marcador de contenido"/>
          <p:cNvSpPr>
            <a:spLocks noGrp="1"/>
          </p:cNvSpPr>
          <p:nvPr>
            <p:ph idx="1"/>
          </p:nvPr>
        </p:nvSpPr>
        <p:spPr/>
        <p:txBody>
          <a:bodyPr>
            <a:normAutofit lnSpcReduction="10000"/>
          </a:bodyPr>
          <a:lstStyle/>
          <a:p>
            <a:pPr algn="just"/>
            <a:r>
              <a:rPr lang="es-ES" dirty="0" smtClean="0"/>
              <a:t>La ET a través del PV requiere una cuidadosa preparación didáctica, su realización no puede desarrollarse de forma espontánea.</a:t>
            </a:r>
          </a:p>
          <a:p>
            <a:pPr algn="just"/>
            <a:r>
              <a:rPr lang="es-ES" dirty="0" smtClean="0"/>
              <a:t>La enseñanza de la GO tiene un propósito clínico, se entreteje en el currículo y requiere integración básico-clínica y viceversa.</a:t>
            </a:r>
          </a:p>
          <a:p>
            <a:pPr algn="just"/>
            <a:r>
              <a:rPr lang="es-ES" dirty="0" smtClean="0"/>
              <a:t>Existe una Didáctica Especial de la clínica </a:t>
            </a:r>
            <a:r>
              <a:rPr lang="es-ES" dirty="0" err="1" smtClean="0"/>
              <a:t>gineco</a:t>
            </a:r>
            <a:r>
              <a:rPr lang="es-ES" dirty="0" smtClean="0"/>
              <a:t>-obstétrica que requiere preparación pedagógica e investigación educacional.</a:t>
            </a:r>
          </a:p>
          <a:p>
            <a:endParaRPr lang="es-E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Bibliografía</a:t>
            </a:r>
            <a:endParaRPr lang="es-ES" dirty="0"/>
          </a:p>
        </p:txBody>
      </p:sp>
      <p:sp>
        <p:nvSpPr>
          <p:cNvPr id="3" name="2 Marcador de contenido"/>
          <p:cNvSpPr>
            <a:spLocks noGrp="1"/>
          </p:cNvSpPr>
          <p:nvPr>
            <p:ph idx="1"/>
          </p:nvPr>
        </p:nvSpPr>
        <p:spPr/>
        <p:txBody>
          <a:bodyPr>
            <a:normAutofit fontScale="47500" lnSpcReduction="20000"/>
          </a:bodyPr>
          <a:lstStyle/>
          <a:p>
            <a:r>
              <a:rPr lang="es-ES" dirty="0" smtClean="0"/>
              <a:t>Blanco MA. Modelo de evaluación de la calidad de la entrevista médica de residentes de Medicina Interna bajo observación directa. [Trabajo para optar por el grado de Doctor en Ciencias Médicas]. La Habana: Instituto Superior de Ciencias Médicas de La Habana; 2002. </a:t>
            </a:r>
          </a:p>
          <a:p>
            <a:r>
              <a:rPr lang="es-ES" dirty="0" smtClean="0"/>
              <a:t>Vidal Ledo M, Fernández </a:t>
            </a:r>
            <a:r>
              <a:rPr lang="es-ES" dirty="0" err="1" smtClean="0"/>
              <a:t>Sacasas</a:t>
            </a:r>
            <a:r>
              <a:rPr lang="es-ES" dirty="0" smtClean="0"/>
              <a:t> JA. La enseñanza de la Clínica. </a:t>
            </a:r>
            <a:r>
              <a:rPr lang="es-ES" dirty="0" err="1" smtClean="0"/>
              <a:t>Educ</a:t>
            </a:r>
            <a:r>
              <a:rPr lang="es-ES" dirty="0" smtClean="0"/>
              <a:t> </a:t>
            </a:r>
            <a:r>
              <a:rPr lang="es-ES" dirty="0" err="1" smtClean="0"/>
              <a:t>Med</a:t>
            </a:r>
            <a:r>
              <a:rPr lang="es-ES" dirty="0" smtClean="0"/>
              <a:t> </a:t>
            </a:r>
            <a:r>
              <a:rPr lang="es-ES" dirty="0" err="1" smtClean="0"/>
              <a:t>Sup</a:t>
            </a:r>
            <a:r>
              <a:rPr lang="es-ES" dirty="0" smtClean="0"/>
              <a:t> [Internet]. 2005 [citado 20 </a:t>
            </a:r>
            <a:r>
              <a:rPr lang="es-ES" dirty="0" err="1" smtClean="0"/>
              <a:t>Sep</a:t>
            </a:r>
            <a:r>
              <a:rPr lang="es-ES" dirty="0" smtClean="0"/>
              <a:t> 2013];19(2):[aprox. 10 p.]. Disponible en: </a:t>
            </a:r>
            <a:r>
              <a:rPr lang="es-ES" dirty="0" smtClean="0">
                <a:hlinkClick r:id="rId2"/>
              </a:rPr>
              <a:t>http://scielo.sld.cu/scielo.php?script=sci_arttext&amp;pid=S0864-21412005000200010&amp;lng=es&amp;nrm=iso&amp;tlng=es</a:t>
            </a:r>
            <a:r>
              <a:rPr lang="es-ES" dirty="0" smtClean="0"/>
              <a:t> </a:t>
            </a:r>
          </a:p>
          <a:p>
            <a:r>
              <a:rPr lang="es-ES" dirty="0" smtClean="0"/>
              <a:t>Fernández </a:t>
            </a:r>
            <a:r>
              <a:rPr lang="es-ES" dirty="0" err="1" smtClean="0"/>
              <a:t>Sacasas</a:t>
            </a:r>
            <a:r>
              <a:rPr lang="es-ES" dirty="0" smtClean="0"/>
              <a:t> JA. La formación clínica de los estudiantes en Cuba. EDUMECENTRO [Internet]. 2011 [citado 20 </a:t>
            </a:r>
            <a:r>
              <a:rPr lang="es-ES" dirty="0" err="1" smtClean="0"/>
              <a:t>Sep</a:t>
            </a:r>
            <a:r>
              <a:rPr lang="es-ES" dirty="0" smtClean="0"/>
              <a:t> 2013];3(1):[aprox. 7 p.]. Disponible en: </a:t>
            </a:r>
            <a:r>
              <a:rPr lang="es-ES" dirty="0" smtClean="0">
                <a:hlinkClick r:id="rId3"/>
              </a:rPr>
              <a:t>http://www.revedumecentro.sld.cu/index.php/edumc/article/view/98/199</a:t>
            </a:r>
            <a:r>
              <a:rPr lang="es-ES" dirty="0" smtClean="0"/>
              <a:t> </a:t>
            </a:r>
          </a:p>
          <a:p>
            <a:r>
              <a:rPr lang="es-ES" dirty="0" smtClean="0"/>
              <a:t>Moreno Rodríguez MA. El arte y la ciencia del diagnóstico médico. La Habana: Editorial Científico-Técnica; 2001. </a:t>
            </a:r>
          </a:p>
          <a:p>
            <a:r>
              <a:rPr lang="es-ES" dirty="0" err="1" smtClean="0"/>
              <a:t>Ilizástigui</a:t>
            </a:r>
            <a:r>
              <a:rPr lang="es-ES" dirty="0" smtClean="0"/>
              <a:t> Dupuy F. El método clínico. Muerte y Resurrección. Revista </a:t>
            </a:r>
            <a:r>
              <a:rPr lang="es-ES" dirty="0" err="1" smtClean="0"/>
              <a:t>Educ</a:t>
            </a:r>
            <a:r>
              <a:rPr lang="es-ES" dirty="0" smtClean="0"/>
              <a:t> </a:t>
            </a:r>
            <a:r>
              <a:rPr lang="es-ES" dirty="0" err="1" smtClean="0"/>
              <a:t>Med</a:t>
            </a:r>
            <a:r>
              <a:rPr lang="es-ES" dirty="0" smtClean="0"/>
              <a:t> </a:t>
            </a:r>
            <a:r>
              <a:rPr lang="es-ES" dirty="0" err="1" smtClean="0"/>
              <a:t>Super</a:t>
            </a:r>
            <a:r>
              <a:rPr lang="es-ES" dirty="0" smtClean="0"/>
              <a:t>. 14(2):109-27; 2000. </a:t>
            </a:r>
          </a:p>
          <a:p>
            <a:r>
              <a:rPr lang="es-ES" dirty="0" smtClean="0"/>
              <a:t>Espinosa Brito Alfredo. Ética en el pase de visita hospitalario. </a:t>
            </a:r>
            <a:r>
              <a:rPr lang="es-ES" dirty="0" err="1" smtClean="0"/>
              <a:t>Rev</a:t>
            </a:r>
            <a:r>
              <a:rPr lang="es-ES" dirty="0" smtClean="0"/>
              <a:t> Cubana Salud Pública  [revista en la Internet]. 2006  </a:t>
            </a:r>
            <a:r>
              <a:rPr lang="es-ES" dirty="0" err="1" smtClean="0"/>
              <a:t>Dic</a:t>
            </a:r>
            <a:r>
              <a:rPr lang="es-ES" dirty="0" smtClean="0"/>
              <a:t> [citado  2014  </a:t>
            </a:r>
            <a:r>
              <a:rPr lang="es-ES" dirty="0" err="1" smtClean="0"/>
              <a:t>Nov</a:t>
            </a:r>
            <a:r>
              <a:rPr lang="es-ES" dirty="0" smtClean="0"/>
              <a:t>  05] ;  32(4): . Disponible en: </a:t>
            </a:r>
            <a:r>
              <a:rPr lang="es-ES" dirty="0" smtClean="0">
                <a:hlinkClick r:id="rId4"/>
              </a:rPr>
              <a:t>http://scielo.sld.cu/scielo.php?script=sci_arttext&amp;pid=S0864-34662006000400008&amp;lng=es</a:t>
            </a:r>
            <a:r>
              <a:rPr lang="es-ES" dirty="0" smtClean="0"/>
              <a:t>. </a:t>
            </a:r>
          </a:p>
          <a:p>
            <a:r>
              <a:rPr lang="es-ES" dirty="0" smtClean="0"/>
              <a:t>SERRA VALDES, M.. Consideraciones sobre la enseñanza de la Semiología, la Propedéutica y el proceso diagnóstico en la práctica clínica. </a:t>
            </a:r>
            <a:r>
              <a:rPr lang="es-ES" b="1" dirty="0" smtClean="0"/>
              <a:t>Educación Médica Superior</a:t>
            </a:r>
            <a:r>
              <a:rPr lang="es-ES" dirty="0" smtClean="0"/>
              <a:t>, Norteamérica, 28, mar. 2014. Disponible en: &lt;</a:t>
            </a:r>
            <a:r>
              <a:rPr lang="es-ES" dirty="0" smtClean="0">
                <a:hlinkClick r:id="rId5"/>
              </a:rPr>
              <a:t>http://www.ems.sld.cu/index.php/ems/article/view/317/152</a:t>
            </a:r>
            <a:r>
              <a:rPr lang="es-ES" dirty="0" smtClean="0"/>
              <a:t>&gt;. Fecha de acceso: 05 nov. 2014. </a:t>
            </a:r>
          </a:p>
          <a:p>
            <a:endParaRPr lang="es-ES" dirty="0" smtClean="0"/>
          </a:p>
          <a:p>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ES" dirty="0" smtClean="0"/>
              <a:t>La clínica como arte</a:t>
            </a:r>
            <a:endParaRPr lang="es-ES" dirty="0"/>
          </a:p>
        </p:txBody>
      </p:sp>
      <p:sp>
        <p:nvSpPr>
          <p:cNvPr id="8" name="7 Marcador de contenido"/>
          <p:cNvSpPr>
            <a:spLocks noGrp="1"/>
          </p:cNvSpPr>
          <p:nvPr>
            <p:ph idx="1"/>
          </p:nvPr>
        </p:nvSpPr>
        <p:spPr>
          <a:xfrm>
            <a:off x="457200" y="1600201"/>
            <a:ext cx="8229600" cy="1324743"/>
          </a:xfrm>
        </p:spPr>
        <p:txBody>
          <a:bodyPr>
            <a:normAutofit/>
          </a:bodyPr>
          <a:lstStyle/>
          <a:p>
            <a:r>
              <a:rPr lang="es-ES" dirty="0" smtClean="0"/>
              <a:t>Medicina estudia la enfermedad </a:t>
            </a:r>
          </a:p>
          <a:p>
            <a:r>
              <a:rPr lang="es-ES" dirty="0" smtClean="0"/>
              <a:t>La clínica estudia al enfermo. </a:t>
            </a:r>
          </a:p>
        </p:txBody>
      </p:sp>
      <p:sp>
        <p:nvSpPr>
          <p:cNvPr id="2" name="1 Rectángulo"/>
          <p:cNvSpPr/>
          <p:nvPr/>
        </p:nvSpPr>
        <p:spPr>
          <a:xfrm>
            <a:off x="504056" y="3645024"/>
            <a:ext cx="7956376" cy="1815882"/>
          </a:xfrm>
          <a:prstGeom prst="rect">
            <a:avLst/>
          </a:prstGeom>
        </p:spPr>
        <p:txBody>
          <a:bodyPr wrap="square">
            <a:spAutoFit/>
          </a:bodyPr>
          <a:lstStyle/>
          <a:p>
            <a:r>
              <a:rPr lang="es-ES" sz="2800" dirty="0" smtClean="0"/>
              <a:t>Arte </a:t>
            </a:r>
            <a:r>
              <a:rPr lang="es-ES" sz="2800" dirty="0"/>
              <a:t>clínico.  </a:t>
            </a:r>
            <a:r>
              <a:rPr lang="es-ES" sz="2800" dirty="0" smtClean="0"/>
              <a:t>Perfección </a:t>
            </a:r>
            <a:r>
              <a:rPr lang="es-ES" sz="2800" dirty="0"/>
              <a:t>de la medicina </a:t>
            </a:r>
            <a:r>
              <a:rPr lang="es-ES" sz="2800" dirty="0" smtClean="0"/>
              <a:t>clínica</a:t>
            </a:r>
            <a:endParaRPr lang="es-ES" sz="2800" dirty="0"/>
          </a:p>
          <a:p>
            <a:r>
              <a:rPr lang="es-ES" sz="2800" dirty="0"/>
              <a:t>No debe concebirse como abundancia de conocimientos científicos sino como aplicación perfecta de los mismos</a:t>
            </a:r>
            <a:r>
              <a:rPr lang="es-ES" sz="2800" dirty="0" smtClean="0"/>
              <a:t>.</a:t>
            </a:r>
          </a:p>
        </p:txBody>
      </p:sp>
      <p:sp>
        <p:nvSpPr>
          <p:cNvPr id="3" name="2 Rectángulo"/>
          <p:cNvSpPr/>
          <p:nvPr/>
        </p:nvSpPr>
        <p:spPr>
          <a:xfrm>
            <a:off x="500686" y="2852936"/>
            <a:ext cx="7671714" cy="461665"/>
          </a:xfrm>
          <a:prstGeom prst="rect">
            <a:avLst/>
          </a:prstGeom>
        </p:spPr>
        <p:txBody>
          <a:bodyPr wrap="square">
            <a:spAutoFit/>
          </a:bodyPr>
          <a:lstStyle/>
          <a:p>
            <a:pPr algn="ctr"/>
            <a:r>
              <a:rPr lang="es-ES" sz="2400" b="1" dirty="0" smtClean="0"/>
              <a:t>« El </a:t>
            </a:r>
            <a:r>
              <a:rPr lang="es-ES" sz="2400" b="1" dirty="0"/>
              <a:t>arte es la perfección de la </a:t>
            </a:r>
            <a:r>
              <a:rPr lang="es-ES" sz="2400" b="1" dirty="0" smtClean="0"/>
              <a:t>técnica» </a:t>
            </a:r>
            <a:endParaRPr lang="en-US" sz="2400" b="1" dirty="0"/>
          </a:p>
        </p:txBody>
      </p:sp>
      <p:sp>
        <p:nvSpPr>
          <p:cNvPr id="4" name="3 Rectángulo"/>
          <p:cNvSpPr/>
          <p:nvPr/>
        </p:nvSpPr>
        <p:spPr>
          <a:xfrm>
            <a:off x="611560" y="5590981"/>
            <a:ext cx="7848872" cy="830997"/>
          </a:xfrm>
          <a:prstGeom prst="rect">
            <a:avLst/>
          </a:prstGeom>
        </p:spPr>
        <p:txBody>
          <a:bodyPr wrap="square">
            <a:spAutoFit/>
          </a:bodyPr>
          <a:lstStyle/>
          <a:p>
            <a:r>
              <a:rPr lang="es-ES" sz="2400" dirty="0"/>
              <a:t>«La clínica como arte singular se enseña, en aprendizaje largo y duro</a:t>
            </a:r>
            <a:r>
              <a:rPr lang="es-ES" sz="2400" dirty="0" smtClean="0"/>
              <a:t>».                                FID</a:t>
            </a:r>
            <a:endParaRPr lang="es-E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28638" y="957258"/>
            <a:ext cx="7972452" cy="1257296"/>
          </a:xfrm>
        </p:spPr>
        <p:style>
          <a:lnRef idx="1">
            <a:schemeClr val="accent4"/>
          </a:lnRef>
          <a:fillRef idx="2">
            <a:schemeClr val="accent4"/>
          </a:fillRef>
          <a:effectRef idx="1">
            <a:schemeClr val="accent4"/>
          </a:effectRef>
          <a:fontRef idx="minor">
            <a:schemeClr val="dk1"/>
          </a:fontRef>
        </p:style>
        <p:txBody>
          <a:bodyPr>
            <a:normAutofit/>
          </a:bodyPr>
          <a:lstStyle/>
          <a:p>
            <a:pPr algn="ctr">
              <a:buNone/>
            </a:pPr>
            <a:r>
              <a:rPr lang="es-ES" dirty="0" smtClean="0"/>
              <a:t>La clínica es la ciencia misma aplicada a la cabecera del enfermo.</a:t>
            </a:r>
            <a:endParaRPr lang="es-ES" dirty="0"/>
          </a:p>
        </p:txBody>
      </p:sp>
      <p:sp>
        <p:nvSpPr>
          <p:cNvPr id="4" name="3 Rectángulo"/>
          <p:cNvSpPr/>
          <p:nvPr/>
        </p:nvSpPr>
        <p:spPr>
          <a:xfrm>
            <a:off x="714348" y="2749349"/>
            <a:ext cx="7643866" cy="310854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s-ES" sz="2800" b="1" dirty="0" smtClean="0"/>
              <a:t>Clínico no es solo el internista</a:t>
            </a:r>
            <a:r>
              <a:rPr lang="es-ES" sz="2800" dirty="0" smtClean="0"/>
              <a:t>, sino que comprende todas aquellas especialidades y disciplinas que tienen una aplicación junto al paciente y, constituyen las más importantes de las enseñanzas médicas, porque es ella, al integrar los conocimientos adquiridos antes de su práctica, la que verdaderamente forma al médico.</a:t>
            </a:r>
            <a:endParaRPr lang="es-E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¿Qué es una disciplina clínica?</a:t>
            </a:r>
            <a:endParaRPr lang="es-ES" dirty="0"/>
          </a:p>
        </p:txBody>
      </p:sp>
      <p:sp>
        <p:nvSpPr>
          <p:cNvPr id="3" name="2 Marcador de contenido"/>
          <p:cNvSpPr>
            <a:spLocks noGrp="1"/>
          </p:cNvSpPr>
          <p:nvPr>
            <p:ph idx="1"/>
          </p:nvPr>
        </p:nvSpPr>
        <p:spPr>
          <a:xfrm>
            <a:off x="457200" y="1600201"/>
            <a:ext cx="8229600" cy="2757494"/>
          </a:xfrm>
        </p:spPr>
        <p:txBody>
          <a:bodyPr>
            <a:normAutofit fontScale="92500" lnSpcReduction="10000"/>
          </a:bodyPr>
          <a:lstStyle/>
          <a:p>
            <a:r>
              <a:rPr lang="es-ES" dirty="0" smtClean="0"/>
              <a:t>Conjunto o bloque de conocimientos clínicos referentes a uno o varios apartados del organismo humano. </a:t>
            </a:r>
          </a:p>
          <a:p>
            <a:pPr lvl="1"/>
            <a:r>
              <a:rPr lang="es-ES" dirty="0" smtClean="0"/>
              <a:t>Pequeña: Oftalmología </a:t>
            </a:r>
          </a:p>
          <a:p>
            <a:pPr lvl="1"/>
            <a:r>
              <a:rPr lang="es-ES" dirty="0" smtClean="0"/>
              <a:t>Amplia: medicina interna, pediatría.</a:t>
            </a:r>
          </a:p>
          <a:p>
            <a:pPr lvl="2"/>
            <a:r>
              <a:rPr lang="es-ES" b="1" dirty="0" smtClean="0"/>
              <a:t>GINECOBSTETRICIA</a:t>
            </a:r>
            <a:r>
              <a:rPr lang="es-ES" dirty="0" smtClean="0"/>
              <a:t> </a:t>
            </a:r>
          </a:p>
        </p:txBody>
      </p:sp>
      <p:pic>
        <p:nvPicPr>
          <p:cNvPr id="5" name="Picture 2" descr="http://sr.photos3.fotosearch.com/bthumb/WTD/WTD263/westf05677.jpg"/>
          <p:cNvPicPr>
            <a:picLocks noChangeAspect="1" noChangeArrowheads="1"/>
          </p:cNvPicPr>
          <p:nvPr/>
        </p:nvPicPr>
        <p:blipFill>
          <a:blip r:embed="rId2"/>
          <a:srcRect/>
          <a:stretch>
            <a:fillRect/>
          </a:stretch>
        </p:blipFill>
        <p:spPr bwMode="auto">
          <a:xfrm>
            <a:off x="3643306" y="4929198"/>
            <a:ext cx="1619250" cy="107632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Educación en el trabajo</a:t>
            </a:r>
            <a:endParaRPr lang="es-ES" dirty="0"/>
          </a:p>
        </p:txBody>
      </p:sp>
      <p:sp>
        <p:nvSpPr>
          <p:cNvPr id="3" name="2 Marcador de contenido"/>
          <p:cNvSpPr>
            <a:spLocks noGrp="1"/>
          </p:cNvSpPr>
          <p:nvPr>
            <p:ph idx="1"/>
          </p:nvPr>
        </p:nvSpPr>
        <p:spPr>
          <a:xfrm>
            <a:off x="457200" y="1711349"/>
            <a:ext cx="8229600" cy="4003667"/>
          </a:xfrm>
        </p:spPr>
        <p:txBody>
          <a:bodyPr>
            <a:normAutofit fontScale="85000" lnSpcReduction="10000"/>
          </a:bodyPr>
          <a:lstStyle/>
          <a:p>
            <a:r>
              <a:rPr lang="es-ES" dirty="0" smtClean="0"/>
              <a:t>Educación en el trabajo:</a:t>
            </a:r>
          </a:p>
          <a:p>
            <a:pPr lvl="1"/>
            <a:r>
              <a:rPr lang="es-ES" dirty="0" smtClean="0"/>
              <a:t>Es la formación y educación, especialmente en el área clínico-epidemiológica (…) a partir de la práctica médica y el trabajo médico y social como fuente de aprendizaje y educación complementada de actividades de estudio congruentes con esa práctica para la comprensión total de la sociedad, la filosofía que la sustenta y de su profesión o especialidad médica. </a:t>
            </a:r>
          </a:p>
          <a:p>
            <a:r>
              <a:rPr lang="es-ES" dirty="0"/>
              <a:t>Medicina Clínica</a:t>
            </a:r>
            <a:r>
              <a:rPr lang="es-ES" dirty="0" smtClean="0"/>
              <a:t>. </a:t>
            </a:r>
          </a:p>
          <a:p>
            <a:pPr lvl="1"/>
            <a:r>
              <a:rPr lang="es-ES" sz="2600" dirty="0" smtClean="0"/>
              <a:t>Objeto: Diagnostico y tratamiento de los individuos en su contexto (biopsicosocial) </a:t>
            </a:r>
            <a:endParaRPr lang="es-ES" sz="2600" dirty="0"/>
          </a:p>
          <a:p>
            <a:pPr lvl="1"/>
            <a:endParaRPr lang="es-ES" dirty="0"/>
          </a:p>
        </p:txBody>
      </p:sp>
      <p:sp>
        <p:nvSpPr>
          <p:cNvPr id="4" name="3 Rectángulo redondeado"/>
          <p:cNvSpPr/>
          <p:nvPr/>
        </p:nvSpPr>
        <p:spPr>
          <a:xfrm>
            <a:off x="571472" y="5786454"/>
            <a:ext cx="8215370"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err="1" smtClean="0"/>
              <a:t>Leaning</a:t>
            </a:r>
            <a:r>
              <a:rPr lang="es-ES" sz="2800" dirty="0" smtClean="0"/>
              <a:t> </a:t>
            </a:r>
            <a:r>
              <a:rPr lang="es-ES" sz="2800" dirty="0" err="1" smtClean="0"/>
              <a:t>by</a:t>
            </a:r>
            <a:r>
              <a:rPr lang="es-ES" sz="2800" dirty="0" smtClean="0"/>
              <a:t> </a:t>
            </a:r>
            <a:r>
              <a:rPr lang="es-ES" sz="2800" dirty="0" err="1" smtClean="0"/>
              <a:t>Doing</a:t>
            </a:r>
            <a:r>
              <a:rPr lang="es-ES" sz="2800" dirty="0" smtClean="0"/>
              <a:t>  -  </a:t>
            </a:r>
            <a:r>
              <a:rPr lang="es-ES" sz="2800" dirty="0" err="1" smtClean="0"/>
              <a:t>On-the-job</a:t>
            </a:r>
            <a:r>
              <a:rPr lang="es-ES" sz="2800" dirty="0" smtClean="0"/>
              <a:t> training</a:t>
            </a:r>
            <a:endParaRPr lang="es-ES" sz="2800" dirty="0"/>
          </a:p>
        </p:txBody>
      </p:sp>
    </p:spTree>
    <p:extLst>
      <p:ext uri="{BB962C8B-B14F-4D97-AF65-F5344CB8AC3E}">
        <p14:creationId xmlns:p14="http://schemas.microsoft.com/office/powerpoint/2010/main" xmlns="" val="28182932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rtlCol="0">
            <a:normAutofit/>
          </a:bodyPr>
          <a:lstStyle/>
          <a:p>
            <a:pPr eaLnBrk="1" fontAlgn="auto" hangingPunct="1">
              <a:spcAft>
                <a:spcPts val="0"/>
              </a:spcAft>
              <a:defRPr/>
            </a:pPr>
            <a:r>
              <a:rPr lang="es-ES" sz="3600" smtClean="0"/>
              <a:t>Educación en el trabajo. </a:t>
            </a:r>
            <a:r>
              <a:rPr lang="es-ES_tradnl" sz="3600" smtClean="0"/>
              <a:t>Tipos principales </a:t>
            </a:r>
            <a:endParaRPr lang="en-US" sz="3600" smtClean="0"/>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s-ES_tradnl" b="1" dirty="0" smtClean="0">
                <a:solidFill>
                  <a:srgbClr val="FF0000"/>
                </a:solidFill>
              </a:rPr>
              <a:t>Pase de visita </a:t>
            </a:r>
          </a:p>
          <a:p>
            <a:pPr eaLnBrk="1" fontAlgn="auto" hangingPunct="1">
              <a:spcAft>
                <a:spcPts val="0"/>
              </a:spcAft>
              <a:buFont typeface="Arial" pitchFamily="34" charset="0"/>
              <a:buChar char="•"/>
              <a:defRPr/>
            </a:pPr>
            <a:r>
              <a:rPr lang="es-ES_tradnl" dirty="0" smtClean="0"/>
              <a:t>Atención ambulatoria </a:t>
            </a:r>
          </a:p>
          <a:p>
            <a:pPr eaLnBrk="1" fontAlgn="auto" hangingPunct="1">
              <a:spcAft>
                <a:spcPts val="0"/>
              </a:spcAft>
              <a:buFont typeface="Arial" pitchFamily="34" charset="0"/>
              <a:buChar char="•"/>
              <a:defRPr/>
            </a:pPr>
            <a:r>
              <a:rPr lang="es-ES_tradnl" dirty="0" smtClean="0"/>
              <a:t>Guardia médica </a:t>
            </a:r>
          </a:p>
          <a:p>
            <a:pPr eaLnBrk="1" fontAlgn="auto" hangingPunct="1">
              <a:spcAft>
                <a:spcPts val="0"/>
              </a:spcAft>
              <a:buFont typeface="Arial" pitchFamily="34" charset="0"/>
              <a:buChar char="•"/>
              <a:defRPr/>
            </a:pPr>
            <a:r>
              <a:rPr lang="es-ES_tradnl" dirty="0" smtClean="0"/>
              <a:t>Discusión diagnóstica </a:t>
            </a:r>
          </a:p>
          <a:p>
            <a:pPr eaLnBrk="1" fontAlgn="auto" hangingPunct="1">
              <a:spcAft>
                <a:spcPts val="0"/>
              </a:spcAft>
              <a:buFont typeface="Arial" pitchFamily="34" charset="0"/>
              <a:buChar char="•"/>
              <a:defRPr/>
            </a:pPr>
            <a:r>
              <a:rPr lang="es-ES_tradnl" dirty="0" smtClean="0"/>
              <a:t>Atención médico - quirúrgica</a:t>
            </a:r>
          </a:p>
          <a:p>
            <a:pPr eaLnBrk="1" fontAlgn="auto" hangingPunct="1">
              <a:spcAft>
                <a:spcPts val="0"/>
              </a:spcAft>
              <a:buFont typeface="Arial" pitchFamily="34" charset="0"/>
              <a:buChar char="•"/>
              <a:defRPr/>
            </a:pPr>
            <a:r>
              <a:rPr lang="es-ES_tradnl" dirty="0" smtClean="0"/>
              <a:t>Entrega de guardia </a:t>
            </a:r>
          </a:p>
          <a:p>
            <a:pPr eaLnBrk="1" fontAlgn="auto" hangingPunct="1">
              <a:spcAft>
                <a:spcPts val="0"/>
              </a:spcAft>
              <a:buFont typeface="Arial" pitchFamily="34" charset="0"/>
              <a:buChar char="•"/>
              <a:defRPr/>
            </a:pPr>
            <a:r>
              <a:rPr lang="es-ES_tradnl" dirty="0" smtClean="0"/>
              <a:t>La tutoría</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Pregunta</a:t>
            </a:r>
            <a:endParaRPr lang="es-ES" dirty="0"/>
          </a:p>
        </p:txBody>
      </p:sp>
      <p:sp>
        <p:nvSpPr>
          <p:cNvPr id="3" name="2 Marcador de contenido"/>
          <p:cNvSpPr>
            <a:spLocks noGrp="1"/>
          </p:cNvSpPr>
          <p:nvPr>
            <p:ph idx="1"/>
          </p:nvPr>
        </p:nvSpPr>
        <p:spPr/>
        <p:txBody>
          <a:bodyPr/>
          <a:lstStyle/>
          <a:p>
            <a:pPr algn="ctr">
              <a:buNone/>
            </a:pPr>
            <a:r>
              <a:rPr lang="es-ES" dirty="0" smtClean="0"/>
              <a:t>¿En qué momento se enseña y se aprende mejor la </a:t>
            </a:r>
            <a:r>
              <a:rPr lang="es-ES" dirty="0" err="1" smtClean="0"/>
              <a:t>ginecobstetricia</a:t>
            </a:r>
            <a:r>
              <a:rPr lang="es-ES" dirty="0" smtClean="0"/>
              <a:t>  en la carrera de medicina ?</a:t>
            </a:r>
            <a:endParaRPr lang="es-ES" dirty="0"/>
          </a:p>
        </p:txBody>
      </p:sp>
      <p:pic>
        <p:nvPicPr>
          <p:cNvPr id="45060" name="Picture 4" descr="http://sr.photos2.fotosearch.com/bthumb/UNY/UNY066/u13230426.jpg"/>
          <p:cNvPicPr>
            <a:picLocks noChangeAspect="1" noChangeArrowheads="1"/>
          </p:cNvPicPr>
          <p:nvPr/>
        </p:nvPicPr>
        <p:blipFill>
          <a:blip r:embed="rId2"/>
          <a:srcRect/>
          <a:stretch>
            <a:fillRect/>
          </a:stretch>
        </p:blipFill>
        <p:spPr bwMode="auto">
          <a:xfrm>
            <a:off x="3786182" y="3286124"/>
            <a:ext cx="1076325" cy="161925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2264</Words>
  <Application>Microsoft Office PowerPoint</Application>
  <PresentationFormat>Presentación en pantalla (4:3)</PresentationFormat>
  <Paragraphs>253</Paragraphs>
  <Slides>39</Slides>
  <Notes>0</Notes>
  <HiddenSlides>0</HiddenSlides>
  <MMClips>0</MMClips>
  <ScaleCrop>false</ScaleCrop>
  <HeadingPairs>
    <vt:vector size="4" baseType="variant">
      <vt:variant>
        <vt:lpstr>Tema</vt:lpstr>
      </vt:variant>
      <vt:variant>
        <vt:i4>1</vt:i4>
      </vt:variant>
      <vt:variant>
        <vt:lpstr>Títulos de diapositiva</vt:lpstr>
      </vt:variant>
      <vt:variant>
        <vt:i4>39</vt:i4>
      </vt:variant>
    </vt:vector>
  </HeadingPairs>
  <TitlesOfParts>
    <vt:vector size="40" baseType="lpstr">
      <vt:lpstr>Tema de Office</vt:lpstr>
      <vt:lpstr>Taller científico Departamento Docente de Ginecología y Obstetricia</vt:lpstr>
      <vt:lpstr>Paradigma Sociomédico</vt:lpstr>
      <vt:lpstr>Medicina</vt:lpstr>
      <vt:lpstr>La clínica como arte</vt:lpstr>
      <vt:lpstr>Diapositiva 5</vt:lpstr>
      <vt:lpstr>¿Qué es una disciplina clínica?</vt:lpstr>
      <vt:lpstr>Educación en el trabajo</vt:lpstr>
      <vt:lpstr>Educación en el trabajo. Tipos principales </vt:lpstr>
      <vt:lpstr>Pregunta</vt:lpstr>
      <vt:lpstr>La GINECOBSTETRICIA en el currículo </vt:lpstr>
      <vt:lpstr>PERFIL PROFESIONAL</vt:lpstr>
      <vt:lpstr>Sistema de Habilidades</vt:lpstr>
      <vt:lpstr>La clínica a través el Currículo</vt:lpstr>
      <vt:lpstr>Temas relacionados en otras asignaturas</vt:lpstr>
      <vt:lpstr>Objetivos de ciclo básico</vt:lpstr>
      <vt:lpstr>Objetivos (Ciclo B-Clínico)</vt:lpstr>
      <vt:lpstr>Objetivos (Ciclo Clínico)</vt:lpstr>
      <vt:lpstr>Objetivos educativos (GINE)</vt:lpstr>
      <vt:lpstr>Tendencias actuales</vt:lpstr>
      <vt:lpstr>   </vt:lpstr>
      <vt:lpstr>EL PASE DE VISITA HOSPITALARIO</vt:lpstr>
      <vt:lpstr>Preguntas</vt:lpstr>
      <vt:lpstr>Diapositiva 23</vt:lpstr>
      <vt:lpstr>Objetivos didácticos</vt:lpstr>
      <vt:lpstr>Habilidades</vt:lpstr>
      <vt:lpstr>Ética Médica</vt:lpstr>
      <vt:lpstr>Métodos  (Procedimientos didácticos) </vt:lpstr>
      <vt:lpstr>Método Clínico (Procedimientos científicos)</vt:lpstr>
      <vt:lpstr>Diapositiva 29</vt:lpstr>
      <vt:lpstr>Medios de enseñanza</vt:lpstr>
      <vt:lpstr>Evaluación del aprendizaje</vt:lpstr>
      <vt:lpstr>Ejemplo de instrumento de evaluación</vt:lpstr>
      <vt:lpstr>Diapositiva 33</vt:lpstr>
      <vt:lpstr>Lista de cotejo (evaluación integral)</vt:lpstr>
      <vt:lpstr>Diapositiva 35</vt:lpstr>
      <vt:lpstr>Sugerencias</vt:lpstr>
      <vt:lpstr>Tipología de pases de visita</vt:lpstr>
      <vt:lpstr>Conclusiones</vt:lpstr>
      <vt:lpstr>Bibliografía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enseñanza de la Clínica en el Plan de Estudios de Medicina</dc:title>
  <cp:lastModifiedBy>Pc en la Red</cp:lastModifiedBy>
  <cp:revision>55</cp:revision>
  <dcterms:modified xsi:type="dcterms:W3CDTF">2015-01-25T01:33:20Z</dcterms:modified>
</cp:coreProperties>
</file>