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0" r:id="rId3"/>
    <p:sldId id="258" r:id="rId4"/>
    <p:sldId id="266" r:id="rId5"/>
    <p:sldId id="303" r:id="rId6"/>
    <p:sldId id="264" r:id="rId7"/>
    <p:sldId id="286" r:id="rId8"/>
    <p:sldId id="278" r:id="rId9"/>
    <p:sldId id="287" r:id="rId10"/>
    <p:sldId id="285" r:id="rId11"/>
    <p:sldId id="276" r:id="rId12"/>
    <p:sldId id="269" r:id="rId13"/>
    <p:sldId id="289" r:id="rId14"/>
    <p:sldId id="290" r:id="rId15"/>
    <p:sldId id="271" r:id="rId16"/>
    <p:sldId id="293" r:id="rId17"/>
    <p:sldId id="291" r:id="rId18"/>
    <p:sldId id="292" r:id="rId19"/>
    <p:sldId id="265" r:id="rId20"/>
    <p:sldId id="294" r:id="rId21"/>
    <p:sldId id="296" r:id="rId22"/>
    <p:sldId id="297" r:id="rId23"/>
    <p:sldId id="284" r:id="rId24"/>
    <p:sldId id="298" r:id="rId25"/>
    <p:sldId id="299" r:id="rId26"/>
    <p:sldId id="280" r:id="rId27"/>
    <p:sldId id="300" r:id="rId28"/>
    <p:sldId id="301" r:id="rId29"/>
    <p:sldId id="262" r:id="rId30"/>
    <p:sldId id="282" r:id="rId31"/>
    <p:sldId id="277" r:id="rId32"/>
    <p:sldId id="302" r:id="rId33"/>
    <p:sldId id="295" r:id="rId3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083D-7255-4FA2-B73D-AAB069F4929B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342CE-A325-463C-A6E3-299446C026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199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Fiebre persistente o recurrente mayor de 38 grados, sin causa aparente.</a:t>
            </a:r>
          </a:p>
          <a:p>
            <a:r>
              <a:rPr lang="es-ES" dirty="0" smtClean="0"/>
              <a:t>Sudoraciones nocturnas.</a:t>
            </a:r>
          </a:p>
          <a:p>
            <a:r>
              <a:rPr lang="es-ES" dirty="0" smtClean="0"/>
              <a:t>Pérdida de Peso mayor de 10% en 6 meses</a:t>
            </a:r>
          </a:p>
          <a:p>
            <a:endParaRPr lang="es-ES" dirty="0" smtClean="0"/>
          </a:p>
          <a:p>
            <a:r>
              <a:rPr lang="es-ES" dirty="0" smtClean="0"/>
              <a:t>Otros.</a:t>
            </a:r>
          </a:p>
          <a:p>
            <a:r>
              <a:rPr lang="es-ES" dirty="0" err="1" smtClean="0"/>
              <a:t>Casancio</a:t>
            </a:r>
            <a:r>
              <a:rPr lang="es-ES" dirty="0" smtClean="0"/>
              <a:t>-malestar, </a:t>
            </a:r>
            <a:r>
              <a:rPr lang="es-ES" dirty="0" err="1" smtClean="0"/>
              <a:t>picazon</a:t>
            </a:r>
            <a:r>
              <a:rPr lang="es-ES" dirty="0" smtClean="0"/>
              <a:t> y ganglios no dolorosos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342CE-A325-463C-A6E3-299446C0264F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72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d.cu/sitios/oncologia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Conferencia Orientadora: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6000" b="1" dirty="0" smtClean="0"/>
              <a:t>Trastornos </a:t>
            </a:r>
            <a:br>
              <a:rPr lang="es-ES" sz="6000" b="1" dirty="0" smtClean="0"/>
            </a:br>
            <a:r>
              <a:rPr lang="es-ES" sz="6000" b="1" dirty="0" err="1" smtClean="0"/>
              <a:t>Linfoproliferativos</a:t>
            </a:r>
            <a:endParaRPr lang="es-ES" sz="6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84699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s-ES" sz="3100" dirty="0" smtClean="0"/>
              <a:t>Asignatura Medicina Interna. </a:t>
            </a:r>
            <a:br>
              <a:rPr lang="es-ES" sz="3100" dirty="0" smtClean="0"/>
            </a:br>
            <a:r>
              <a:rPr lang="es-ES" sz="3100" dirty="0" smtClean="0"/>
              <a:t>Tema IX</a:t>
            </a:r>
          </a:p>
          <a:p>
            <a:r>
              <a:rPr lang="es-ES" sz="3100" dirty="0" smtClean="0"/>
              <a:t>Mayo 2015</a:t>
            </a:r>
          </a:p>
          <a:p>
            <a:endParaRPr lang="es-ES" dirty="0" smtClean="0"/>
          </a:p>
          <a:p>
            <a:r>
              <a:rPr lang="es-ES" sz="2000" dirty="0" smtClean="0"/>
              <a:t>Profesor: Dr. MSc Suiberto Hechavarría Toledo.</a:t>
            </a:r>
            <a:endParaRPr lang="es-ES" sz="20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785786" y="1428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Facultad de Ciencias Médicas Manuel Fajardo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Clasificación de Ann Arbor.</a:t>
            </a:r>
            <a:br>
              <a:rPr lang="es-ES" b="1" dirty="0" smtClean="0"/>
            </a:br>
            <a:r>
              <a:rPr lang="es-ES" b="1" dirty="0" smtClean="0"/>
              <a:t>Estadiamiento LNH</a:t>
            </a:r>
            <a:endParaRPr lang="es-ES" dirty="0"/>
          </a:p>
        </p:txBody>
      </p:sp>
      <p:pic>
        <p:nvPicPr>
          <p:cNvPr id="2050" name="Picture 2" descr="C:\Documents and Settings\SUIBERTO\Escritorio\linfoma-de-hodgkin-y-linfoma-no-hodgkin-18-7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571612"/>
            <a:ext cx="7858180" cy="4786346"/>
          </a:xfrm>
          <a:prstGeom prst="rect">
            <a:avLst/>
          </a:prstGeom>
          <a:noFill/>
        </p:spPr>
      </p:pic>
      <p:sp>
        <p:nvSpPr>
          <p:cNvPr id="5" name="4 Elipse"/>
          <p:cNvSpPr/>
          <p:nvPr/>
        </p:nvSpPr>
        <p:spPr>
          <a:xfrm>
            <a:off x="7572396" y="2857496"/>
            <a:ext cx="1296144" cy="12292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/>
              <a:t>E</a:t>
            </a:r>
          </a:p>
          <a:p>
            <a:pPr algn="ctr"/>
            <a:r>
              <a:rPr lang="es-ES" sz="1200" dirty="0" smtClean="0"/>
              <a:t>Extra</a:t>
            </a:r>
            <a:br>
              <a:rPr lang="es-ES" sz="1200" dirty="0" smtClean="0"/>
            </a:br>
            <a:r>
              <a:rPr lang="es-ES" sz="1200" dirty="0" smtClean="0"/>
              <a:t>ganglionar</a:t>
            </a:r>
            <a:endParaRPr lang="es-ES" sz="1200" dirty="0"/>
          </a:p>
        </p:txBody>
      </p:sp>
      <p:sp>
        <p:nvSpPr>
          <p:cNvPr id="6" name="5 Elipse"/>
          <p:cNvSpPr/>
          <p:nvPr/>
        </p:nvSpPr>
        <p:spPr>
          <a:xfrm>
            <a:off x="7643834" y="4500570"/>
            <a:ext cx="1296144" cy="122812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/>
              <a:t>X</a:t>
            </a:r>
          </a:p>
          <a:p>
            <a:pPr algn="ctr"/>
            <a:r>
              <a:rPr lang="es-ES" sz="1100" dirty="0" err="1" smtClean="0"/>
              <a:t>Volu-minosa</a:t>
            </a:r>
            <a:endParaRPr lang="es-ES" sz="1100" dirty="0"/>
          </a:p>
        </p:txBody>
      </p:sp>
      <p:sp>
        <p:nvSpPr>
          <p:cNvPr id="7" name="6 Elipse"/>
          <p:cNvSpPr/>
          <p:nvPr/>
        </p:nvSpPr>
        <p:spPr>
          <a:xfrm>
            <a:off x="142844" y="2928934"/>
            <a:ext cx="1143008" cy="114298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Síntomas</a:t>
            </a:r>
          </a:p>
          <a:p>
            <a:pPr algn="ctr"/>
            <a:r>
              <a:rPr lang="es-ES" sz="4000" b="1" dirty="0" smtClean="0"/>
              <a:t>A</a:t>
            </a:r>
          </a:p>
        </p:txBody>
      </p:sp>
      <p:sp>
        <p:nvSpPr>
          <p:cNvPr id="8" name="7 Elipse"/>
          <p:cNvSpPr/>
          <p:nvPr/>
        </p:nvSpPr>
        <p:spPr>
          <a:xfrm>
            <a:off x="142844" y="4572008"/>
            <a:ext cx="1143008" cy="114298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Síntomas</a:t>
            </a:r>
          </a:p>
          <a:p>
            <a:pPr algn="ctr"/>
            <a:r>
              <a:rPr lang="es-ES" sz="4000" b="1" dirty="0" smtClean="0"/>
              <a:t>B</a:t>
            </a:r>
          </a:p>
        </p:txBody>
      </p:sp>
      <p:sp>
        <p:nvSpPr>
          <p:cNvPr id="9" name="8 Elipse"/>
          <p:cNvSpPr/>
          <p:nvPr/>
        </p:nvSpPr>
        <p:spPr>
          <a:xfrm>
            <a:off x="3714744" y="5572140"/>
            <a:ext cx="1296144" cy="122812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/>
              <a:t>S</a:t>
            </a:r>
          </a:p>
          <a:p>
            <a:pPr algn="ctr"/>
            <a:r>
              <a:rPr lang="es-ES" sz="1100" dirty="0" smtClean="0"/>
              <a:t>Esplénica</a:t>
            </a:r>
            <a:endParaRPr lang="es-E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51377" y="3398950"/>
            <a:ext cx="2142773" cy="1736825"/>
          </a:xfrm>
          <a:prstGeom prst="rect">
            <a:avLst/>
          </a:prstGeom>
          <a:noFill/>
        </p:spPr>
      </p:pic>
      <p:pic>
        <p:nvPicPr>
          <p:cNvPr id="3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40436" y="1496597"/>
            <a:ext cx="1944914" cy="1436915"/>
          </a:xfrm>
          <a:prstGeom prst="rect">
            <a:avLst/>
          </a:prstGeom>
          <a:noFill/>
        </p:spPr>
      </p:pic>
      <p:pic>
        <p:nvPicPr>
          <p:cNvPr id="4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75113" y="3153971"/>
            <a:ext cx="1895104" cy="1715189"/>
          </a:xfrm>
          <a:prstGeom prst="rect">
            <a:avLst/>
          </a:prstGeom>
          <a:noFill/>
        </p:spPr>
      </p:pic>
      <p:pic>
        <p:nvPicPr>
          <p:cNvPr id="5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65341" y="4797152"/>
            <a:ext cx="1895104" cy="1757098"/>
          </a:xfrm>
          <a:prstGeom prst="rect">
            <a:avLst/>
          </a:prstGeom>
          <a:noFill/>
        </p:spPr>
      </p:pic>
      <p:pic>
        <p:nvPicPr>
          <p:cNvPr id="6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99001" y="1877029"/>
            <a:ext cx="1829383" cy="1676886"/>
          </a:xfrm>
          <a:prstGeom prst="rect">
            <a:avLst/>
          </a:prstGeom>
          <a:noFill/>
        </p:spPr>
      </p:pic>
      <p:pic>
        <p:nvPicPr>
          <p:cNvPr id="7" name="Picture 2" descr="C:\Documents and Settings\SUIBERTO\Escritorio\sintomas_linfoma.jpg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99001" y="5143263"/>
            <a:ext cx="1829383" cy="131007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Sintomatología principal</a:t>
            </a:r>
            <a:endParaRPr lang="es-ES" b="1" dirty="0"/>
          </a:p>
        </p:txBody>
      </p:sp>
      <p:sp>
        <p:nvSpPr>
          <p:cNvPr id="9" name="8 Rectángulo"/>
          <p:cNvSpPr/>
          <p:nvPr/>
        </p:nvSpPr>
        <p:spPr>
          <a:xfrm>
            <a:off x="3446417" y="1412776"/>
            <a:ext cx="2332952" cy="514147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3909039" y="1412776"/>
            <a:ext cx="1222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Síntomas B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28871" y="1382067"/>
            <a:ext cx="161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Otros Síntomas</a:t>
            </a:r>
            <a:endParaRPr lang="es-ES" dirty="0"/>
          </a:p>
        </p:txBody>
      </p:sp>
      <p:grpSp>
        <p:nvGrpSpPr>
          <p:cNvPr id="11" name="10 Grupo"/>
          <p:cNvGrpSpPr/>
          <p:nvPr/>
        </p:nvGrpSpPr>
        <p:grpSpPr>
          <a:xfrm>
            <a:off x="611560" y="1412776"/>
            <a:ext cx="2332952" cy="5141474"/>
            <a:chOff x="6415512" y="1412776"/>
            <a:chExt cx="2332952" cy="5141474"/>
          </a:xfrm>
        </p:grpSpPr>
        <p:sp>
          <p:nvSpPr>
            <p:cNvPr id="13" name="12 Rectángulo"/>
            <p:cNvSpPr/>
            <p:nvPr/>
          </p:nvSpPr>
          <p:spPr>
            <a:xfrm>
              <a:off x="6415512" y="1412776"/>
              <a:ext cx="2332952" cy="51414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3200" dirty="0" smtClean="0"/>
                <a:t>Ausencia</a:t>
              </a:r>
              <a:endParaRPr lang="es-ES" sz="3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6878134" y="1412776"/>
              <a:ext cx="1230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Síntomas A</a:t>
              </a:r>
              <a:endParaRPr lang="es-E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Enfermedad de </a:t>
            </a:r>
            <a:r>
              <a:rPr lang="es-ES" dirty="0" err="1" smtClean="0"/>
              <a:t>Hodgkin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Proliferación tumoral maligna primaria de ganglios linfáticos </a:t>
            </a:r>
          </a:p>
          <a:p>
            <a:r>
              <a:rPr lang="es-ES" dirty="0" smtClean="0"/>
              <a:t>Rara vez afecta el tejido linfoide </a:t>
            </a:r>
            <a:r>
              <a:rPr lang="es-ES" dirty="0" err="1" smtClean="0"/>
              <a:t>extraganglionar</a:t>
            </a:r>
            <a:r>
              <a:rPr lang="es-ES" dirty="0" smtClean="0"/>
              <a:t>.</a:t>
            </a:r>
          </a:p>
          <a:p>
            <a:r>
              <a:rPr lang="es-ES" dirty="0" smtClean="0"/>
              <a:t>Caracterizado por: </a:t>
            </a:r>
            <a:r>
              <a:rPr lang="es-ES" dirty="0" err="1" smtClean="0"/>
              <a:t>linfadenopatías</a:t>
            </a:r>
            <a:r>
              <a:rPr lang="es-ES" dirty="0" smtClean="0"/>
              <a:t> o esplenomegalia o el tejido linfoide en general.</a:t>
            </a:r>
          </a:p>
          <a:p>
            <a:r>
              <a:rPr lang="es-ES" dirty="0" smtClean="0"/>
              <a:t>T. Bien delimitado  con cápsula gruesa, nódulos múltiples, consistencia pétrea.</a:t>
            </a:r>
          </a:p>
          <a:p>
            <a:r>
              <a:rPr lang="es-ES" dirty="0" smtClean="0"/>
              <a:t>Mediastino superior – medio</a:t>
            </a:r>
          </a:p>
          <a:p>
            <a:r>
              <a:rPr lang="es-ES" dirty="0" smtClean="0"/>
              <a:t>Adultos jóvenes.</a:t>
            </a:r>
          </a:p>
          <a:p>
            <a:r>
              <a:rPr lang="es-ES" dirty="0" smtClean="0"/>
              <a:t>Etiología desconocida.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Cuadro Clínico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1. </a:t>
            </a:r>
            <a:r>
              <a:rPr lang="es-ES" dirty="0" err="1" smtClean="0"/>
              <a:t>Linfadenopatías</a:t>
            </a:r>
            <a:r>
              <a:rPr lang="es-ES" dirty="0" smtClean="0"/>
              <a:t> indoloras, pueden doler si se ingiere alcohol.</a:t>
            </a:r>
          </a:p>
          <a:p>
            <a:r>
              <a:rPr lang="es-ES" dirty="0" smtClean="0"/>
              <a:t>2. Esplenomegalia.</a:t>
            </a:r>
          </a:p>
          <a:p>
            <a:r>
              <a:rPr lang="es-ES" dirty="0" smtClean="0"/>
              <a:t>3. Síndrome febril prolongado.</a:t>
            </a:r>
          </a:p>
          <a:p>
            <a:r>
              <a:rPr lang="es-ES" dirty="0" smtClean="0"/>
              <a:t>4. Síndrome </a:t>
            </a:r>
            <a:r>
              <a:rPr lang="es-ES" dirty="0" err="1" smtClean="0"/>
              <a:t>mediastinal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5. Síntomas generales: astenia, anorexia, pérdida de peso, etc.</a:t>
            </a:r>
          </a:p>
          <a:p>
            <a:r>
              <a:rPr lang="es-ES" dirty="0" smtClean="0"/>
              <a:t>6. Signos y síntomas dependientes de la localización.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000496" y="5643578"/>
            <a:ext cx="45720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ES" dirty="0" smtClean="0"/>
              <a:t>Los antecedentes de </a:t>
            </a:r>
            <a:r>
              <a:rPr lang="es-ES" dirty="0" err="1" smtClean="0"/>
              <a:t>mononucleosis</a:t>
            </a:r>
            <a:r>
              <a:rPr lang="es-ES" dirty="0" smtClean="0"/>
              <a:t> infecciosa triplican el riesgo de padecer</a:t>
            </a:r>
          </a:p>
          <a:p>
            <a:r>
              <a:rPr lang="es-ES" dirty="0" smtClean="0"/>
              <a:t>un linfoma de Hodgkin posterior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7072330" y="2428868"/>
            <a:ext cx="999000" cy="10001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</a:t>
            </a:r>
          </a:p>
          <a:p>
            <a:pPr algn="ctr"/>
            <a:r>
              <a:rPr lang="es-ES" dirty="0" smtClean="0"/>
              <a:t>Tipos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Complementarios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ES" sz="2000" dirty="0" smtClean="0"/>
              <a:t>1. Hemograma con diferencial.</a:t>
            </a:r>
          </a:p>
          <a:p>
            <a:pPr>
              <a:buNone/>
            </a:pPr>
            <a:r>
              <a:rPr lang="es-ES" sz="2000" dirty="0" smtClean="0"/>
              <a:t>2. </a:t>
            </a:r>
            <a:r>
              <a:rPr lang="es-ES" sz="2000" dirty="0" err="1" smtClean="0"/>
              <a:t>Eritrosedimentación</a:t>
            </a:r>
            <a:r>
              <a:rPr lang="es-ES" sz="2000" dirty="0" smtClean="0"/>
              <a:t>.</a:t>
            </a:r>
          </a:p>
          <a:p>
            <a:pPr>
              <a:buNone/>
            </a:pPr>
            <a:r>
              <a:rPr lang="es-ES" sz="2000" dirty="0" smtClean="0"/>
              <a:t>3. </a:t>
            </a:r>
            <a:r>
              <a:rPr lang="es-ES" sz="2000" dirty="0" err="1" smtClean="0"/>
              <a:t>Coagulograma</a:t>
            </a:r>
            <a:r>
              <a:rPr lang="es-ES" sz="2000" dirty="0" smtClean="0"/>
              <a:t>.</a:t>
            </a:r>
          </a:p>
          <a:p>
            <a:pPr>
              <a:buNone/>
            </a:pPr>
            <a:r>
              <a:rPr lang="es-ES" sz="2000" dirty="0" smtClean="0"/>
              <a:t>4. Proteínas totales y fraccionadas.</a:t>
            </a:r>
          </a:p>
          <a:p>
            <a:pPr>
              <a:buNone/>
            </a:pPr>
            <a:r>
              <a:rPr lang="es-ES" sz="2000" dirty="0" smtClean="0"/>
              <a:t>5. Electroforesis de proteína.</a:t>
            </a:r>
          </a:p>
          <a:p>
            <a:pPr>
              <a:buNone/>
            </a:pPr>
            <a:r>
              <a:rPr lang="es-ES" sz="2000" dirty="0" smtClean="0"/>
              <a:t>6. Glicemia.</a:t>
            </a:r>
          </a:p>
          <a:p>
            <a:pPr>
              <a:buNone/>
            </a:pPr>
            <a:r>
              <a:rPr lang="es-ES" sz="2000" dirty="0" smtClean="0"/>
              <a:t>7. Estudio de la función hepática.</a:t>
            </a:r>
          </a:p>
          <a:p>
            <a:pPr>
              <a:buNone/>
            </a:pPr>
            <a:r>
              <a:rPr lang="es-ES" sz="2000" dirty="0" smtClean="0"/>
              <a:t>8. Estudio de la función renal.</a:t>
            </a:r>
          </a:p>
          <a:p>
            <a:pPr>
              <a:buNone/>
            </a:pPr>
            <a:r>
              <a:rPr lang="es-ES" sz="2000" dirty="0" smtClean="0"/>
              <a:t>9. Exámenes </a:t>
            </a:r>
            <a:r>
              <a:rPr lang="es-ES" sz="2000" dirty="0" err="1" smtClean="0"/>
              <a:t>imagenológicos</a:t>
            </a:r>
            <a:r>
              <a:rPr lang="es-ES" sz="2000" dirty="0" smtClean="0"/>
              <a:t>.</a:t>
            </a:r>
          </a:p>
          <a:p>
            <a:pPr>
              <a:buNone/>
            </a:pPr>
            <a:r>
              <a:rPr lang="es-ES" sz="2000" dirty="0" smtClean="0"/>
              <a:t>10. Rayos X de tórax, </a:t>
            </a:r>
            <a:r>
              <a:rPr lang="es-ES" sz="2000" dirty="0" err="1" smtClean="0"/>
              <a:t>survey</a:t>
            </a:r>
            <a:r>
              <a:rPr lang="es-ES" sz="2000" dirty="0" smtClean="0"/>
              <a:t> óseo.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11. </a:t>
            </a:r>
            <a:r>
              <a:rPr lang="es-ES" dirty="0" err="1" smtClean="0"/>
              <a:t>Ultrasonografía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12. TAC.</a:t>
            </a:r>
          </a:p>
          <a:p>
            <a:pPr>
              <a:buNone/>
            </a:pPr>
            <a:r>
              <a:rPr lang="es-ES" dirty="0" smtClean="0"/>
              <a:t>13. </a:t>
            </a:r>
            <a:r>
              <a:rPr lang="es-ES" dirty="0" err="1" smtClean="0"/>
              <a:t>Linfografía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14. Diagnóstico histológico.</a:t>
            </a:r>
          </a:p>
          <a:p>
            <a:pPr>
              <a:buNone/>
            </a:pPr>
            <a:r>
              <a:rPr lang="es-ES" dirty="0" smtClean="0"/>
              <a:t>15. BAAF en adenopatías cervicales, axilares, etc.</a:t>
            </a:r>
          </a:p>
          <a:p>
            <a:pPr>
              <a:buNone/>
            </a:pPr>
            <a:r>
              <a:rPr lang="es-ES" dirty="0" smtClean="0"/>
              <a:t>16. Biopsia: ganglionar, hepática.</a:t>
            </a:r>
          </a:p>
          <a:p>
            <a:pPr>
              <a:buNone/>
            </a:pPr>
            <a:r>
              <a:rPr lang="es-ES" dirty="0" smtClean="0"/>
              <a:t>17. </a:t>
            </a:r>
            <a:r>
              <a:rPr lang="es-ES" dirty="0" err="1" smtClean="0"/>
              <a:t>Medulograma</a:t>
            </a:r>
            <a:r>
              <a:rPr lang="es-ES" dirty="0" smtClean="0"/>
              <a:t>: de valor relativo.</a:t>
            </a:r>
          </a:p>
          <a:p>
            <a:pPr>
              <a:buNone/>
            </a:pPr>
            <a:r>
              <a:rPr lang="es-ES" dirty="0" smtClean="0"/>
              <a:t>18. Biopsia de médula ósea (cresta iliaca). (Es de vital importancia).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infoma de Hodgkin y linfoma no Hodgk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411475" cy="6308607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195736" y="6453336"/>
            <a:ext cx="504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Fuente de la imagen: Cecil y Goldman. Tratado de Medicina Interna. Volumen I </a:t>
            </a:r>
            <a:endParaRPr lang="es-E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 Diferencial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Linfomas No Hodgkin </a:t>
            </a:r>
          </a:p>
          <a:p>
            <a:r>
              <a:rPr lang="es-ES" dirty="0" smtClean="0"/>
              <a:t>Tumores de células germinales </a:t>
            </a:r>
          </a:p>
          <a:p>
            <a:r>
              <a:rPr lang="es-ES" dirty="0" err="1" smtClean="0"/>
              <a:t>Timoma</a:t>
            </a:r>
            <a:endParaRPr lang="es-ES" dirty="0" smtClean="0"/>
          </a:p>
          <a:p>
            <a:r>
              <a:rPr lang="es-ES" dirty="0" err="1" smtClean="0"/>
              <a:t>Sarcoidosis</a:t>
            </a:r>
            <a:r>
              <a:rPr lang="es-ES" dirty="0" smtClean="0"/>
              <a:t> </a:t>
            </a:r>
          </a:p>
          <a:p>
            <a:r>
              <a:rPr lang="es-ES" dirty="0" smtClean="0"/>
              <a:t>Tuberculosis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214810" y="4929198"/>
            <a:ext cx="382707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3200" dirty="0" smtClean="0"/>
              <a:t>Confirmación: Biopsia</a:t>
            </a:r>
            <a:endParaRPr lang="es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Tratamiento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Etapa I-A; II-A: </a:t>
            </a:r>
            <a:r>
              <a:rPr lang="es-ES" b="1" u="sng" dirty="0" smtClean="0"/>
              <a:t>RT</a:t>
            </a:r>
            <a:r>
              <a:rPr lang="es-ES" dirty="0" smtClean="0"/>
              <a:t>(supervivencia a los 10 años más de 80 %).</a:t>
            </a:r>
          </a:p>
          <a:p>
            <a:r>
              <a:rPr lang="es-ES" dirty="0" smtClean="0"/>
              <a:t>Etapa III-B y IV: </a:t>
            </a:r>
            <a:r>
              <a:rPr lang="es-ES" b="1" u="sng" dirty="0" smtClean="0"/>
              <a:t>PQT </a:t>
            </a:r>
            <a:r>
              <a:rPr lang="es-ES" dirty="0" smtClean="0"/>
              <a:t>(ciclos 14 x14) supervivencia a los 5 años hasta 50 %).</a:t>
            </a:r>
          </a:p>
          <a:p>
            <a:r>
              <a:rPr lang="es-ES" dirty="0" smtClean="0"/>
              <a:t>Etapas II-B o III-A: </a:t>
            </a:r>
            <a:r>
              <a:rPr lang="es-ES" b="1" u="sng" dirty="0" smtClean="0"/>
              <a:t>PQT +RT </a:t>
            </a:r>
            <a:r>
              <a:rPr lang="es-ES" dirty="0" smtClean="0"/>
              <a:t>(¿?) supervivencia a los cinco años hasta 60 %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PQT</a:t>
            </a:r>
            <a:br>
              <a:rPr lang="es-ES" dirty="0" smtClean="0"/>
            </a:br>
            <a:r>
              <a:rPr lang="es-ES" dirty="0" smtClean="0"/>
              <a:t>Poli </a:t>
            </a:r>
            <a:r>
              <a:rPr lang="es-ES" dirty="0" err="1" smtClean="0"/>
              <a:t>Quimio</a:t>
            </a:r>
            <a:r>
              <a:rPr lang="es-ES" dirty="0" smtClean="0"/>
              <a:t> Terapia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785926"/>
            <a:ext cx="8485085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Diagnóstico</a:t>
            </a:r>
            <a:r>
              <a:rPr lang="en-US" dirty="0" smtClean="0"/>
              <a:t> </a:t>
            </a:r>
            <a:r>
              <a:rPr lang="en-US" dirty="0" err="1" smtClean="0"/>
              <a:t>Imagenología</a:t>
            </a:r>
            <a:endParaRPr lang="es-ES" dirty="0"/>
          </a:p>
        </p:txBody>
      </p:sp>
      <p:pic>
        <p:nvPicPr>
          <p:cNvPr id="22530" name="Picture 2" descr="C:\Documents and Settings\SUIBERTO\Escritorio\f15-29-9788480869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5786478" cy="4993437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214282" y="4143380"/>
            <a:ext cx="15716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 smtClean="0"/>
              <a:t>Gammagrafía</a:t>
            </a:r>
            <a:r>
              <a:rPr lang="en-US" dirty="0" smtClean="0"/>
              <a:t> con </a:t>
            </a:r>
            <a:r>
              <a:rPr lang="en-US" dirty="0" err="1" smtClean="0"/>
              <a:t>Galio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85720" y="1425347"/>
            <a:ext cx="157163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 smtClean="0"/>
              <a:t>Rayos</a:t>
            </a:r>
            <a:r>
              <a:rPr lang="en-US" dirty="0" smtClean="0"/>
              <a:t> X </a:t>
            </a:r>
            <a:r>
              <a:rPr lang="en-US" dirty="0" err="1" smtClean="0"/>
              <a:t>Tórax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7143768" y="1416594"/>
            <a:ext cx="157163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TAC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7215206" y="4286256"/>
            <a:ext cx="157163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PET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8072462" y="50004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772291" y="6525344"/>
            <a:ext cx="3840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 de las imágenes: Medicina Interna de Cecil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Motivando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000" dirty="0" smtClean="0"/>
              <a:t>¿Por qué el </a:t>
            </a:r>
            <a:r>
              <a:rPr lang="es-ES" sz="4000" b="1" dirty="0" smtClean="0"/>
              <a:t>Linfoma de Hodgkin </a:t>
            </a:r>
            <a:r>
              <a:rPr lang="es-ES" sz="4000" dirty="0" smtClean="0"/>
              <a:t>a pesar de ser la enfermedad oncohematológica más frecuente ha dejado de ser mortal en la mayoría de los casos?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Linfoma No </a:t>
            </a:r>
            <a:r>
              <a:rPr lang="es-ES" dirty="0" err="1" smtClean="0"/>
              <a:t>Hogdkin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Diversas neoplasias de origen linfoide.</a:t>
            </a:r>
          </a:p>
          <a:p>
            <a:r>
              <a:rPr lang="es-ES" dirty="0" smtClean="0"/>
              <a:t>Se desarrollan por </a:t>
            </a:r>
            <a:r>
              <a:rPr lang="es-ES" dirty="0" err="1" smtClean="0"/>
              <a:t>expansion</a:t>
            </a:r>
            <a:r>
              <a:rPr lang="es-ES" dirty="0" smtClean="0"/>
              <a:t> </a:t>
            </a:r>
            <a:r>
              <a:rPr lang="es-ES" dirty="0" err="1" smtClean="0"/>
              <a:t>clonal</a:t>
            </a:r>
            <a:r>
              <a:rPr lang="es-ES" dirty="0" smtClean="0"/>
              <a:t> de una u otra </a:t>
            </a:r>
            <a:r>
              <a:rPr lang="es-ES" dirty="0" err="1" smtClean="0"/>
              <a:t>linea</a:t>
            </a:r>
            <a:r>
              <a:rPr lang="es-ES" dirty="0" smtClean="0"/>
              <a:t> (o </a:t>
            </a:r>
            <a:r>
              <a:rPr lang="es-ES" dirty="0" err="1" smtClean="0"/>
              <a:t>sublinea</a:t>
            </a:r>
            <a:r>
              <a:rPr lang="es-ES" dirty="0" smtClean="0"/>
              <a:t>) linfoide </a:t>
            </a:r>
          </a:p>
          <a:p>
            <a:r>
              <a:rPr lang="es-ES" dirty="0" smtClean="0"/>
              <a:t>Por mecanismos </a:t>
            </a:r>
            <a:r>
              <a:rPr lang="es-ES" dirty="0" err="1" smtClean="0"/>
              <a:t>patogenicos</a:t>
            </a:r>
            <a:r>
              <a:rPr lang="es-ES" dirty="0" smtClean="0"/>
              <a:t> diferentes (linfocitos B o T y raramente en las </a:t>
            </a:r>
            <a:r>
              <a:rPr lang="es-ES" dirty="0" err="1" smtClean="0"/>
              <a:t>celulas</a:t>
            </a:r>
            <a:r>
              <a:rPr lang="es-ES" dirty="0" smtClean="0"/>
              <a:t> NK).</a:t>
            </a:r>
          </a:p>
          <a:p>
            <a:r>
              <a:rPr lang="es-ES" dirty="0" smtClean="0"/>
              <a:t>Definidas por aspectos </a:t>
            </a:r>
            <a:r>
              <a:rPr lang="es-ES" dirty="0" err="1" smtClean="0"/>
              <a:t>morfologicos</a:t>
            </a:r>
            <a:r>
              <a:rPr lang="es-ES" dirty="0" smtClean="0"/>
              <a:t>, </a:t>
            </a:r>
            <a:r>
              <a:rPr lang="es-ES" dirty="0" err="1" smtClean="0"/>
              <a:t>inmunofenotipicos</a:t>
            </a:r>
            <a:r>
              <a:rPr lang="es-ES" dirty="0" smtClean="0"/>
              <a:t> y </a:t>
            </a:r>
            <a:r>
              <a:rPr lang="es-ES" dirty="0" err="1" smtClean="0"/>
              <a:t>geneticos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5214950"/>
            <a:ext cx="82153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400" dirty="0" smtClean="0"/>
              <a:t>Incidencia y Mortalidad:  5ta causa           y la 4ta  causa</a:t>
            </a:r>
            <a:endParaRPr lang="es-ES" sz="2400" dirty="0"/>
          </a:p>
        </p:txBody>
      </p:sp>
      <p:grpSp>
        <p:nvGrpSpPr>
          <p:cNvPr id="6" name="5 Grupo"/>
          <p:cNvGrpSpPr/>
          <p:nvPr/>
        </p:nvGrpSpPr>
        <p:grpSpPr>
          <a:xfrm>
            <a:off x="7644966" y="5286388"/>
            <a:ext cx="285752" cy="428628"/>
            <a:chOff x="214282" y="3143248"/>
            <a:chExt cx="285752" cy="500066"/>
          </a:xfrm>
        </p:grpSpPr>
        <p:sp>
          <p:nvSpPr>
            <p:cNvPr id="7" name="6 Elipse"/>
            <p:cNvSpPr/>
            <p:nvPr/>
          </p:nvSpPr>
          <p:spPr>
            <a:xfrm>
              <a:off x="214282" y="314324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8" name="7 Conector recto"/>
            <p:cNvCxnSpPr/>
            <p:nvPr/>
          </p:nvCxnSpPr>
          <p:spPr>
            <a:xfrm rot="5400000" flipH="1" flipV="1">
              <a:off x="250001" y="3535363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rot="10800000">
              <a:off x="276990" y="3513138"/>
              <a:ext cx="151606" cy="9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9 Grupo"/>
          <p:cNvGrpSpPr/>
          <p:nvPr/>
        </p:nvGrpSpPr>
        <p:grpSpPr>
          <a:xfrm>
            <a:off x="5072066" y="5214950"/>
            <a:ext cx="285752" cy="428628"/>
            <a:chOff x="214282" y="3429000"/>
            <a:chExt cx="285752" cy="428628"/>
          </a:xfrm>
        </p:grpSpPr>
        <p:sp>
          <p:nvSpPr>
            <p:cNvPr id="11" name="10 Elipse"/>
            <p:cNvSpPr/>
            <p:nvPr/>
          </p:nvSpPr>
          <p:spPr>
            <a:xfrm>
              <a:off x="214282" y="3571876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rot="5400000" flipH="1" flipV="1">
              <a:off x="370652" y="3448844"/>
              <a:ext cx="149226" cy="1095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Rectángulo"/>
          <p:cNvSpPr/>
          <p:nvPr/>
        </p:nvSpPr>
        <p:spPr>
          <a:xfrm>
            <a:off x="2143108" y="5886410"/>
            <a:ext cx="521497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400" dirty="0" smtClean="0"/>
              <a:t>+ </a:t>
            </a:r>
            <a:r>
              <a:rPr lang="es-ES" sz="2400" dirty="0" err="1" smtClean="0"/>
              <a:t>Frec</a:t>
            </a:r>
            <a:r>
              <a:rPr lang="es-ES" sz="2400" dirty="0" smtClean="0"/>
              <a:t>    &gt; 30 años, edad media   65 años</a:t>
            </a:r>
            <a:endParaRPr lang="es-ES" sz="2400" dirty="0"/>
          </a:p>
        </p:txBody>
      </p:sp>
      <p:sp>
        <p:nvSpPr>
          <p:cNvPr id="14" name="13 Elipse"/>
          <p:cNvSpPr/>
          <p:nvPr/>
        </p:nvSpPr>
        <p:spPr>
          <a:xfrm>
            <a:off x="7572396" y="1214422"/>
            <a:ext cx="1000132" cy="10001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30</a:t>
            </a:r>
          </a:p>
          <a:p>
            <a:pPr algn="ctr"/>
            <a:r>
              <a:rPr lang="es-ES" dirty="0" smtClean="0"/>
              <a:t>Tipos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Antecedentes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+ Riesgo: desordenes de la inmunidad (</a:t>
            </a:r>
            <a:r>
              <a:rPr lang="es-ES" dirty="0" err="1" smtClean="0"/>
              <a:t>Atx-telangiectasia</a:t>
            </a:r>
            <a:r>
              <a:rPr lang="es-ES" dirty="0" smtClean="0"/>
              <a:t>, </a:t>
            </a:r>
            <a:r>
              <a:rPr lang="es-ES" dirty="0" err="1" smtClean="0"/>
              <a:t>Sindrome</a:t>
            </a:r>
            <a:r>
              <a:rPr lang="es-ES" dirty="0" smtClean="0"/>
              <a:t> de </a:t>
            </a:r>
            <a:r>
              <a:rPr lang="es-ES" dirty="0" err="1" smtClean="0"/>
              <a:t>Wiskott-Aldrich</a:t>
            </a:r>
            <a:r>
              <a:rPr lang="es-ES" dirty="0" smtClean="0"/>
              <a:t> y trasplantados)</a:t>
            </a:r>
          </a:p>
          <a:p>
            <a:r>
              <a:rPr lang="es-ES" dirty="0" smtClean="0"/>
              <a:t>Linfoma </a:t>
            </a:r>
            <a:r>
              <a:rPr lang="es-ES" dirty="0" err="1" smtClean="0"/>
              <a:t>Burkit</a:t>
            </a:r>
            <a:r>
              <a:rPr lang="es-ES" dirty="0" smtClean="0"/>
              <a:t>:  Virus de Epstein </a:t>
            </a:r>
            <a:r>
              <a:rPr lang="es-ES" dirty="0" err="1" smtClean="0"/>
              <a:t>Barr</a:t>
            </a:r>
            <a:r>
              <a:rPr lang="es-ES" dirty="0" smtClean="0"/>
              <a:t> (97 %)</a:t>
            </a:r>
          </a:p>
          <a:p>
            <a:r>
              <a:rPr lang="es-ES" dirty="0" smtClean="0"/>
              <a:t>Leucemia/linfoma T del Adulto: virus de HTLV-1 </a:t>
            </a:r>
          </a:p>
          <a:p>
            <a:pPr>
              <a:buNone/>
            </a:pP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(Caribe, </a:t>
            </a:r>
            <a:r>
              <a:rPr lang="es-ES" sz="2400" dirty="0" err="1" smtClean="0"/>
              <a:t>Sudamerica</a:t>
            </a:r>
            <a:r>
              <a:rPr lang="es-ES" sz="2400" dirty="0" smtClean="0"/>
              <a:t>, </a:t>
            </a:r>
            <a:r>
              <a:rPr lang="es-ES" sz="2400" dirty="0" err="1" smtClean="0"/>
              <a:t>America</a:t>
            </a:r>
            <a:r>
              <a:rPr lang="es-ES" sz="2400" dirty="0" smtClean="0"/>
              <a:t> Central y </a:t>
            </a:r>
            <a:r>
              <a:rPr lang="es-ES" sz="2400" dirty="0" err="1" smtClean="0"/>
              <a:t>Africa</a:t>
            </a:r>
            <a:r>
              <a:rPr lang="es-ES" sz="2400" dirty="0" smtClean="0"/>
              <a:t> Tropical)</a:t>
            </a:r>
            <a:r>
              <a:rPr lang="es-ES" dirty="0" smtClean="0"/>
              <a:t>. </a:t>
            </a:r>
          </a:p>
          <a:p>
            <a:r>
              <a:rPr lang="es-ES" dirty="0" smtClean="0"/>
              <a:t>SIDA: + incidencia de linfomas</a:t>
            </a:r>
          </a:p>
          <a:p>
            <a:r>
              <a:rPr lang="es-ES" dirty="0" smtClean="0"/>
              <a:t>Linfomas </a:t>
            </a:r>
            <a:r>
              <a:rPr lang="es-ES" dirty="0" err="1" smtClean="0"/>
              <a:t>gastricos</a:t>
            </a:r>
            <a:r>
              <a:rPr lang="es-ES" dirty="0" smtClean="0"/>
              <a:t> asociados a mucosa (MALT) : </a:t>
            </a:r>
            <a:r>
              <a:rPr lang="es-ES" dirty="0" err="1" smtClean="0"/>
              <a:t>helicobacter</a:t>
            </a:r>
            <a:r>
              <a:rPr lang="es-ES" dirty="0" smtClean="0"/>
              <a:t> pylori (90% casos de bajo grado).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Cuadro Clínico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Predominan Síntomas A.</a:t>
            </a:r>
          </a:p>
          <a:p>
            <a:r>
              <a:rPr lang="es-ES" dirty="0" smtClean="0"/>
              <a:t>Afectación órganos internos: </a:t>
            </a:r>
          </a:p>
          <a:p>
            <a:r>
              <a:rPr lang="es-ES" dirty="0" err="1" smtClean="0"/>
              <a:t>Retroperitoneo</a:t>
            </a:r>
            <a:endParaRPr lang="es-ES" dirty="0" smtClean="0"/>
          </a:p>
          <a:p>
            <a:r>
              <a:rPr lang="es-ES" dirty="0" smtClean="0"/>
              <a:t>Mesenterio </a:t>
            </a:r>
          </a:p>
          <a:p>
            <a:r>
              <a:rPr lang="es-ES" dirty="0" smtClean="0"/>
              <a:t>Vía </a:t>
            </a:r>
            <a:r>
              <a:rPr lang="es-ES" dirty="0" err="1" smtClean="0"/>
              <a:t>extralinfática</a:t>
            </a:r>
            <a:r>
              <a:rPr lang="es-ES" dirty="0" smtClean="0"/>
              <a:t> –Leucemia.</a:t>
            </a:r>
          </a:p>
          <a:p>
            <a:r>
              <a:rPr lang="es-ES" dirty="0" smtClean="0"/>
              <a:t>Historia variable.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Evolución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</a:t>
            </a:r>
            <a:r>
              <a:rPr lang="es-ES" dirty="0" smtClean="0"/>
              <a:t>de </a:t>
            </a:r>
            <a:r>
              <a:rPr lang="es-ES" dirty="0"/>
              <a:t>bajo </a:t>
            </a:r>
            <a:r>
              <a:rPr lang="es-ES" dirty="0" smtClean="0"/>
              <a:t>grado: crecimiento lento - supervivencia corta- </a:t>
            </a:r>
            <a:r>
              <a:rPr lang="es-ES" dirty="0" err="1" smtClean="0"/>
              <a:t>tto</a:t>
            </a:r>
            <a:r>
              <a:rPr lang="es-ES" dirty="0" smtClean="0"/>
              <a:t> poco impacto.</a:t>
            </a:r>
          </a:p>
          <a:p>
            <a:r>
              <a:rPr lang="es-ES" dirty="0" smtClean="0"/>
              <a:t>Los de </a:t>
            </a:r>
            <a:r>
              <a:rPr lang="es-ES" dirty="0"/>
              <a:t>alto </a:t>
            </a:r>
            <a:r>
              <a:rPr lang="es-ES" dirty="0" smtClean="0"/>
              <a:t>grado: comportamiento más agresivo- remisión </a:t>
            </a:r>
            <a:r>
              <a:rPr lang="es-ES" dirty="0"/>
              <a:t>completa al tratamiento es</a:t>
            </a:r>
          </a:p>
          <a:p>
            <a:r>
              <a:rPr lang="es-ES" dirty="0" smtClean="0"/>
              <a:t>Frecuente (Tasa </a:t>
            </a:r>
            <a:r>
              <a:rPr lang="es-ES" dirty="0"/>
              <a:t>de curaciones </a:t>
            </a:r>
            <a:r>
              <a:rPr lang="es-ES" dirty="0" smtClean="0"/>
              <a:t>50%).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202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Complementarios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u="sng" dirty="0" smtClean="0"/>
              <a:t>Estudios habituales</a:t>
            </a:r>
            <a:r>
              <a:rPr lang="es-ES" dirty="0" smtClean="0"/>
              <a:t> (Hemograma completo,</a:t>
            </a:r>
            <a:r>
              <a:rPr lang="es-ES" u="sng" dirty="0" smtClean="0"/>
              <a:t> </a:t>
            </a:r>
            <a:r>
              <a:rPr lang="es-ES" dirty="0" err="1" smtClean="0"/>
              <a:t>hemoquimica</a:t>
            </a:r>
            <a:r>
              <a:rPr lang="es-ES" dirty="0" smtClean="0"/>
              <a:t>, VSG, LDH, b-2 </a:t>
            </a:r>
            <a:r>
              <a:rPr lang="es-ES" dirty="0" err="1" smtClean="0"/>
              <a:t>microglobulina</a:t>
            </a:r>
            <a:r>
              <a:rPr lang="es-ES" dirty="0" smtClean="0"/>
              <a:t>)</a:t>
            </a:r>
          </a:p>
          <a:p>
            <a:r>
              <a:rPr lang="es-ES" dirty="0" smtClean="0"/>
              <a:t>Electroforesis de </a:t>
            </a:r>
            <a:r>
              <a:rPr lang="es-ES" dirty="0" err="1" smtClean="0"/>
              <a:t>proteinas</a:t>
            </a:r>
            <a:r>
              <a:rPr lang="es-ES" dirty="0" smtClean="0"/>
              <a:t> si disponibilidad</a:t>
            </a:r>
          </a:p>
          <a:p>
            <a:r>
              <a:rPr lang="es-ES" dirty="0" err="1" smtClean="0"/>
              <a:t>Serologias</a:t>
            </a:r>
            <a:r>
              <a:rPr lang="es-ES" dirty="0" smtClean="0"/>
              <a:t> para VHC, VHB y HIV</a:t>
            </a:r>
          </a:p>
          <a:p>
            <a:r>
              <a:rPr lang="es-ES" dirty="0" smtClean="0"/>
              <a:t>Examen de la medula </a:t>
            </a:r>
            <a:r>
              <a:rPr lang="es-ES" dirty="0" err="1" smtClean="0"/>
              <a:t>osea</a:t>
            </a:r>
            <a:r>
              <a:rPr lang="es-ES" dirty="0" smtClean="0"/>
              <a:t> (aspirado y biopsia)</a:t>
            </a:r>
          </a:p>
          <a:p>
            <a:pPr>
              <a:buNone/>
            </a:pPr>
            <a:r>
              <a:rPr lang="es-ES" u="sng" dirty="0" smtClean="0"/>
              <a:t>Estudios </a:t>
            </a:r>
            <a:r>
              <a:rPr lang="es-ES" u="sng" dirty="0" err="1" smtClean="0"/>
              <a:t>Imagenologicos</a:t>
            </a:r>
            <a:r>
              <a:rPr lang="es-ES" u="sng" dirty="0" smtClean="0"/>
              <a:t>:</a:t>
            </a:r>
          </a:p>
          <a:p>
            <a:r>
              <a:rPr lang="es-ES" dirty="0" smtClean="0"/>
              <a:t>· </a:t>
            </a:r>
            <a:r>
              <a:rPr lang="es-ES" dirty="0" err="1" smtClean="0"/>
              <a:t>Rx</a:t>
            </a:r>
            <a:r>
              <a:rPr lang="es-ES" dirty="0" smtClean="0"/>
              <a:t> de </a:t>
            </a:r>
            <a:r>
              <a:rPr lang="es-ES" dirty="0" err="1" smtClean="0"/>
              <a:t>Torax</a:t>
            </a:r>
            <a:r>
              <a:rPr lang="es-ES" dirty="0" smtClean="0"/>
              <a:t> AP y Lateral y Tac de </a:t>
            </a:r>
            <a:r>
              <a:rPr lang="es-ES" dirty="0" err="1" smtClean="0"/>
              <a:t>torax</a:t>
            </a:r>
            <a:endParaRPr lang="es-ES" dirty="0" smtClean="0"/>
          </a:p>
          <a:p>
            <a:r>
              <a:rPr lang="es-ES" dirty="0" smtClean="0"/>
              <a:t>· Ultrasonido Abdominal, </a:t>
            </a:r>
            <a:r>
              <a:rPr lang="es-ES" dirty="0" err="1" smtClean="0"/>
              <a:t>Tomografia</a:t>
            </a:r>
            <a:r>
              <a:rPr lang="es-ES" dirty="0" smtClean="0"/>
              <a:t> de Abdomen y Pelvis.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complementarios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Gastroscopia (síntomas gastrointestinales u ORL).</a:t>
            </a:r>
          </a:p>
          <a:p>
            <a:r>
              <a:rPr lang="es-ES" dirty="0" err="1" smtClean="0"/>
              <a:t>Panendoscopia</a:t>
            </a:r>
            <a:r>
              <a:rPr lang="es-ES" dirty="0" smtClean="0"/>
              <a:t> en linfomas del manto</a:t>
            </a:r>
          </a:p>
          <a:p>
            <a:r>
              <a:rPr lang="es-ES" dirty="0" err="1" smtClean="0"/>
              <a:t>Ecoendoscopia</a:t>
            </a:r>
            <a:r>
              <a:rPr lang="es-ES" dirty="0" smtClean="0"/>
              <a:t> en linfoma MALT o </a:t>
            </a:r>
            <a:r>
              <a:rPr lang="es-ES" dirty="0" err="1" smtClean="0"/>
              <a:t>gastrico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RNM cerebral</a:t>
            </a:r>
          </a:p>
          <a:p>
            <a:r>
              <a:rPr lang="es-ES" dirty="0" err="1" smtClean="0"/>
              <a:t>Scan</a:t>
            </a:r>
            <a:r>
              <a:rPr lang="es-ES" dirty="0" smtClean="0"/>
              <a:t> con </a:t>
            </a:r>
            <a:r>
              <a:rPr lang="es-ES" dirty="0" err="1" smtClean="0"/>
              <a:t>Gallium</a:t>
            </a:r>
            <a:r>
              <a:rPr lang="es-ES" dirty="0" smtClean="0"/>
              <a:t> - 67.</a:t>
            </a:r>
          </a:p>
          <a:p>
            <a:r>
              <a:rPr lang="es-ES" dirty="0" err="1" smtClean="0"/>
              <a:t>Puncion</a:t>
            </a:r>
            <a:r>
              <a:rPr lang="es-ES" dirty="0" smtClean="0"/>
              <a:t> lumbar en linfomas agresivos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diagnósticos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 smtClean="0"/>
              <a:t>Inmunofenotipico</a:t>
            </a:r>
            <a:r>
              <a:rPr lang="es-ES" b="1" dirty="0" smtClean="0"/>
              <a:t> :</a:t>
            </a:r>
          </a:p>
          <a:p>
            <a:pPr lvl="2"/>
            <a:r>
              <a:rPr lang="es-ES" sz="1800" dirty="0" smtClean="0"/>
              <a:t>CD20</a:t>
            </a:r>
            <a:r>
              <a:rPr lang="es-ES" sz="1800" dirty="0"/>
              <a:t>+, CD 23+/-, CD5-, CD43-, CD10+/- y bcl-2+, CICLINA D1-</a:t>
            </a:r>
            <a:r>
              <a:rPr lang="es-ES" sz="1800" dirty="0" smtClean="0"/>
              <a:t>.</a:t>
            </a:r>
          </a:p>
          <a:p>
            <a:r>
              <a:rPr lang="es-ES" b="1" dirty="0" err="1" smtClean="0"/>
              <a:t>Citogenetica</a:t>
            </a:r>
            <a:endParaRPr lang="es-ES" dirty="0"/>
          </a:p>
          <a:p>
            <a:pPr lvl="2"/>
            <a:r>
              <a:rPr lang="es-ES" sz="1800" dirty="0" smtClean="0"/>
              <a:t>Determinación </a:t>
            </a:r>
            <a:r>
              <a:rPr lang="es-ES" sz="1800" dirty="0"/>
              <a:t>de la t(14; 18)(q32;q21)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72396" y="50004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72396" y="113959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50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Tratamiento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4329114" cy="39719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b="1" dirty="0" smtClean="0"/>
              <a:t>L. Foliculares (33%):</a:t>
            </a:r>
          </a:p>
          <a:p>
            <a:r>
              <a:rPr lang="es-ES" b="1" dirty="0" smtClean="0"/>
              <a:t>L del Manto  (6%)</a:t>
            </a:r>
            <a:endParaRPr lang="es-ES" dirty="0" smtClean="0"/>
          </a:p>
          <a:p>
            <a:r>
              <a:rPr lang="es-ES" b="1" dirty="0" smtClean="0"/>
              <a:t>L. Zona Marginal : </a:t>
            </a:r>
            <a:r>
              <a:rPr lang="es-ES" dirty="0" smtClean="0"/>
              <a:t>afectan diversas zonas</a:t>
            </a:r>
          </a:p>
          <a:p>
            <a:r>
              <a:rPr lang="es-ES" b="1" dirty="0" smtClean="0"/>
              <a:t>MALT </a:t>
            </a:r>
            <a:r>
              <a:rPr lang="es-ES" dirty="0" smtClean="0"/>
              <a:t>Gástrico y no gástrico</a:t>
            </a:r>
          </a:p>
          <a:p>
            <a:r>
              <a:rPr lang="es-ES" b="1" dirty="0" smtClean="0"/>
              <a:t>L. </a:t>
            </a:r>
            <a:r>
              <a:rPr lang="es-ES" b="1" dirty="0" err="1" smtClean="0"/>
              <a:t>Burkit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756420" y="1674390"/>
            <a:ext cx="331617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dirty="0" smtClean="0"/>
              <a:t>MQT </a:t>
            </a:r>
          </a:p>
          <a:p>
            <a:r>
              <a:rPr lang="es-ES" sz="5400" dirty="0" smtClean="0"/>
              <a:t>PQT </a:t>
            </a:r>
          </a:p>
          <a:p>
            <a:r>
              <a:rPr lang="es-ES" sz="5400" dirty="0" smtClean="0"/>
              <a:t>RTR </a:t>
            </a:r>
            <a:r>
              <a:rPr lang="es-ES" sz="4400" dirty="0" err="1" smtClean="0"/>
              <a:t>Rituximab</a:t>
            </a:r>
            <a:endParaRPr lang="es-ES" sz="4400" dirty="0" smtClean="0"/>
          </a:p>
          <a:p>
            <a:r>
              <a:rPr lang="es-ES" sz="3200" dirty="0" smtClean="0"/>
              <a:t>Trasplante MO</a:t>
            </a:r>
            <a:endParaRPr lang="es-ES" sz="5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14348" y="6000768"/>
            <a:ext cx="803194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600" dirty="0" smtClean="0"/>
              <a:t>Según clasificación: TNM y </a:t>
            </a:r>
            <a:r>
              <a:rPr lang="es-ES" sz="3600" dirty="0" err="1" smtClean="0"/>
              <a:t>estadiamiento</a:t>
            </a:r>
            <a:r>
              <a:rPr lang="es-ES" sz="3600" dirty="0" smtClean="0"/>
              <a:t> </a:t>
            </a:r>
            <a:endParaRPr lang="es-ES" sz="3600" dirty="0"/>
          </a:p>
        </p:txBody>
      </p:sp>
      <p:sp>
        <p:nvSpPr>
          <p:cNvPr id="6" name="5 Flecha izquierda"/>
          <p:cNvSpPr/>
          <p:nvPr/>
        </p:nvSpPr>
        <p:spPr>
          <a:xfrm>
            <a:off x="5000628" y="1643050"/>
            <a:ext cx="714380" cy="32147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Quimioterapia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EPOCH (</a:t>
            </a:r>
            <a:r>
              <a:rPr lang="es-ES" dirty="0" err="1" smtClean="0"/>
              <a:t>etoposido</a:t>
            </a:r>
            <a:r>
              <a:rPr lang="es-ES" dirty="0" smtClean="0"/>
              <a:t>, </a:t>
            </a:r>
            <a:r>
              <a:rPr lang="es-ES" dirty="0" err="1" smtClean="0"/>
              <a:t>prednisona</a:t>
            </a:r>
            <a:r>
              <a:rPr lang="es-ES" dirty="0" smtClean="0"/>
              <a:t>, </a:t>
            </a:r>
            <a:r>
              <a:rPr lang="es-ES" dirty="0" err="1" smtClean="0"/>
              <a:t>vincristina</a:t>
            </a:r>
            <a:r>
              <a:rPr lang="es-ES" dirty="0" smtClean="0"/>
              <a:t>, </a:t>
            </a:r>
            <a:r>
              <a:rPr lang="es-ES" dirty="0" err="1" smtClean="0"/>
              <a:t>ciclofosfamida</a:t>
            </a:r>
            <a:r>
              <a:rPr lang="es-ES" dirty="0" smtClean="0"/>
              <a:t> y </a:t>
            </a:r>
            <a:r>
              <a:rPr lang="es-ES" dirty="0" err="1" smtClean="0"/>
              <a:t>doxorubidomicina</a:t>
            </a:r>
            <a:r>
              <a:rPr lang="es-ES" dirty="0" smtClean="0"/>
              <a:t>).</a:t>
            </a:r>
          </a:p>
          <a:p>
            <a:r>
              <a:rPr lang="es-ES" dirty="0" smtClean="0"/>
              <a:t>ICE: </a:t>
            </a:r>
            <a:r>
              <a:rPr lang="es-ES" dirty="0" err="1" smtClean="0"/>
              <a:t>Ifosfamida</a:t>
            </a:r>
            <a:r>
              <a:rPr lang="es-ES" dirty="0" smtClean="0"/>
              <a:t>, </a:t>
            </a:r>
            <a:r>
              <a:rPr lang="es-ES" dirty="0" err="1" smtClean="0"/>
              <a:t>carboplatino</a:t>
            </a:r>
            <a:r>
              <a:rPr lang="es-ES" dirty="0" smtClean="0"/>
              <a:t>, </a:t>
            </a:r>
            <a:r>
              <a:rPr lang="es-ES" dirty="0" err="1" smtClean="0"/>
              <a:t>etoposido</a:t>
            </a:r>
            <a:r>
              <a:rPr lang="es-ES" dirty="0" smtClean="0"/>
              <a:t>.</a:t>
            </a:r>
          </a:p>
          <a:p>
            <a:r>
              <a:rPr lang="es-ES" dirty="0" smtClean="0"/>
              <a:t>DHAP: </a:t>
            </a:r>
            <a:r>
              <a:rPr lang="es-ES" dirty="0" err="1" smtClean="0"/>
              <a:t>Dexametasona</a:t>
            </a:r>
            <a:r>
              <a:rPr lang="es-ES" dirty="0" smtClean="0"/>
              <a:t>, Cisplatino, </a:t>
            </a:r>
            <a:r>
              <a:rPr lang="es-ES" dirty="0" err="1" smtClean="0"/>
              <a:t>citarabina</a:t>
            </a:r>
            <a:r>
              <a:rPr lang="es-ES" dirty="0" smtClean="0"/>
              <a:t>.</a:t>
            </a:r>
          </a:p>
          <a:p>
            <a:r>
              <a:rPr lang="es-ES" dirty="0" smtClean="0"/>
              <a:t>MINE: </a:t>
            </a:r>
            <a:r>
              <a:rPr lang="es-ES" dirty="0" err="1" smtClean="0"/>
              <a:t>Mesna</a:t>
            </a:r>
            <a:r>
              <a:rPr lang="es-ES" dirty="0" smtClean="0"/>
              <a:t>, </a:t>
            </a:r>
            <a:r>
              <a:rPr lang="es-ES" dirty="0" err="1" smtClean="0"/>
              <a:t>ifosfamida</a:t>
            </a:r>
            <a:r>
              <a:rPr lang="es-ES" dirty="0" smtClean="0"/>
              <a:t>, </a:t>
            </a:r>
            <a:r>
              <a:rPr lang="es-ES" dirty="0" err="1" smtClean="0"/>
              <a:t>mitoxantone</a:t>
            </a:r>
            <a:r>
              <a:rPr lang="es-ES" dirty="0" smtClean="0"/>
              <a:t>, </a:t>
            </a:r>
            <a:r>
              <a:rPr lang="es-ES" dirty="0" err="1" smtClean="0"/>
              <a:t>etoposido</a:t>
            </a:r>
            <a:r>
              <a:rPr lang="es-ES" dirty="0" smtClean="0"/>
              <a:t>.</a:t>
            </a:r>
          </a:p>
          <a:p>
            <a:r>
              <a:rPr lang="es-ES" dirty="0" smtClean="0"/>
              <a:t>ESHAP: </a:t>
            </a:r>
            <a:r>
              <a:rPr lang="es-ES" dirty="0" err="1" smtClean="0"/>
              <a:t>Etoposido</a:t>
            </a:r>
            <a:r>
              <a:rPr lang="es-ES" dirty="0" smtClean="0"/>
              <a:t>, </a:t>
            </a:r>
            <a:r>
              <a:rPr lang="es-ES" dirty="0" err="1" smtClean="0"/>
              <a:t>metilprednisolona</a:t>
            </a:r>
            <a:r>
              <a:rPr lang="es-ES" dirty="0" smtClean="0"/>
              <a:t>, </a:t>
            </a:r>
            <a:r>
              <a:rPr lang="es-ES" dirty="0" err="1" smtClean="0"/>
              <a:t>citarabina</a:t>
            </a:r>
            <a:r>
              <a:rPr lang="es-ES" dirty="0" smtClean="0"/>
              <a:t>, cisplatino.</a:t>
            </a:r>
          </a:p>
          <a:p>
            <a:r>
              <a:rPr lang="es-ES" dirty="0" err="1" smtClean="0"/>
              <a:t>MiniBEAM</a:t>
            </a:r>
            <a:r>
              <a:rPr lang="es-ES" dirty="0" smtClean="0"/>
              <a:t>: </a:t>
            </a:r>
            <a:r>
              <a:rPr lang="es-ES" dirty="0" err="1" smtClean="0"/>
              <a:t>Carmustine</a:t>
            </a:r>
            <a:r>
              <a:rPr lang="es-ES" dirty="0" smtClean="0"/>
              <a:t>, </a:t>
            </a:r>
            <a:r>
              <a:rPr lang="es-ES" dirty="0" err="1" smtClean="0"/>
              <a:t>etoposido</a:t>
            </a:r>
            <a:r>
              <a:rPr lang="es-ES" dirty="0" smtClean="0"/>
              <a:t>, </a:t>
            </a:r>
            <a:r>
              <a:rPr lang="es-ES" dirty="0" err="1" smtClean="0"/>
              <a:t>citarabina</a:t>
            </a:r>
            <a:r>
              <a:rPr lang="es-ES" dirty="0" smtClean="0"/>
              <a:t>, </a:t>
            </a:r>
            <a:r>
              <a:rPr lang="es-ES" dirty="0" err="1" smtClean="0"/>
              <a:t>melfalan</a:t>
            </a:r>
            <a:r>
              <a:rPr lang="es-ES" dirty="0" smtClean="0"/>
              <a:t>.</a:t>
            </a:r>
          </a:p>
          <a:p>
            <a:r>
              <a:rPr lang="es-ES" dirty="0" smtClean="0"/>
              <a:t>CODOX-M: </a:t>
            </a:r>
            <a:r>
              <a:rPr lang="es-ES" dirty="0" err="1" smtClean="0"/>
              <a:t>Ciclofosfamida</a:t>
            </a:r>
            <a:r>
              <a:rPr lang="es-ES" dirty="0" smtClean="0"/>
              <a:t>, </a:t>
            </a:r>
            <a:r>
              <a:rPr lang="es-ES" dirty="0" err="1" smtClean="0"/>
              <a:t>vincristina</a:t>
            </a:r>
            <a:r>
              <a:rPr lang="es-ES" dirty="0" smtClean="0"/>
              <a:t>, </a:t>
            </a:r>
            <a:r>
              <a:rPr lang="es-ES" dirty="0" err="1" smtClean="0"/>
              <a:t>doxorrubidomicina</a:t>
            </a:r>
            <a:r>
              <a:rPr lang="es-ES" dirty="0" smtClean="0"/>
              <a:t>, altas dosis de </a:t>
            </a:r>
            <a:r>
              <a:rPr lang="es-ES" dirty="0" err="1" smtClean="0"/>
              <a:t>methotrexate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HyperCVAD</a:t>
            </a:r>
            <a:r>
              <a:rPr lang="es-ES" dirty="0" smtClean="0"/>
              <a:t>: </a:t>
            </a:r>
            <a:r>
              <a:rPr lang="es-ES" dirty="0" err="1" smtClean="0"/>
              <a:t>Ciclofosfamida</a:t>
            </a:r>
            <a:r>
              <a:rPr lang="es-ES" dirty="0" smtClean="0"/>
              <a:t>, </a:t>
            </a:r>
            <a:r>
              <a:rPr lang="es-ES" dirty="0" err="1" smtClean="0"/>
              <a:t>vincristina</a:t>
            </a:r>
            <a:r>
              <a:rPr lang="es-ES" dirty="0" smtClean="0"/>
              <a:t>, </a:t>
            </a:r>
            <a:r>
              <a:rPr lang="es-ES" dirty="0" err="1" smtClean="0"/>
              <a:t>doxorubidomicina</a:t>
            </a:r>
            <a:r>
              <a:rPr lang="es-ES" dirty="0" smtClean="0"/>
              <a:t>, </a:t>
            </a:r>
            <a:r>
              <a:rPr lang="es-ES" dirty="0" err="1" smtClean="0"/>
              <a:t>dexametazona</a:t>
            </a:r>
            <a:r>
              <a:rPr lang="es-ES" dirty="0" smtClean="0"/>
              <a:t> +</a:t>
            </a:r>
            <a:r>
              <a:rPr lang="es-ES" dirty="0" err="1" smtClean="0"/>
              <a:t>methotrexate</a:t>
            </a:r>
            <a:r>
              <a:rPr lang="es-ES" dirty="0" smtClean="0"/>
              <a:t> y </a:t>
            </a:r>
            <a:r>
              <a:rPr lang="es-ES" dirty="0" err="1" smtClean="0"/>
              <a:t>citarabina</a:t>
            </a:r>
            <a:r>
              <a:rPr lang="es-E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s-ES" sz="4000" dirty="0" smtClean="0"/>
              <a:t>Resumen-comparación.</a:t>
            </a:r>
            <a:endParaRPr lang="es-ES" sz="4000" dirty="0"/>
          </a:p>
        </p:txBody>
      </p:sp>
      <p:cxnSp>
        <p:nvCxnSpPr>
          <p:cNvPr id="35" name="34 Conector recto de flecha"/>
          <p:cNvCxnSpPr/>
          <p:nvPr/>
        </p:nvCxnSpPr>
        <p:spPr>
          <a:xfrm rot="5400000" flipH="1" flipV="1">
            <a:off x="-179421" y="4892685"/>
            <a:ext cx="2071702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36 Grupo"/>
          <p:cNvGrpSpPr/>
          <p:nvPr/>
        </p:nvGrpSpPr>
        <p:grpSpPr>
          <a:xfrm>
            <a:off x="870606" y="5843378"/>
            <a:ext cx="8001056" cy="172698"/>
            <a:chOff x="857224" y="6213950"/>
            <a:chExt cx="8001056" cy="172698"/>
          </a:xfrm>
        </p:grpSpPr>
        <p:cxnSp>
          <p:nvCxnSpPr>
            <p:cNvPr id="38" name="37 Conector recto de flecha"/>
            <p:cNvCxnSpPr/>
            <p:nvPr/>
          </p:nvCxnSpPr>
          <p:spPr>
            <a:xfrm>
              <a:off x="857224" y="6284932"/>
              <a:ext cx="8001056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 rot="5400000">
              <a:off x="1214414" y="628652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 rot="5400000">
              <a:off x="2501092" y="630024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 rot="5400000">
              <a:off x="3786976" y="6285726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rot="5400000">
              <a:off x="3784594" y="6314416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 rot="5400000">
              <a:off x="5071272" y="6299108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rot="5400000">
              <a:off x="6357156" y="6284594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rot="5400000">
              <a:off x="7785916" y="630024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CuadroTexto"/>
          <p:cNvSpPr txBox="1"/>
          <p:nvPr/>
        </p:nvSpPr>
        <p:spPr>
          <a:xfrm>
            <a:off x="128330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071538" y="3929066"/>
            <a:ext cx="2357454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 err="1" smtClean="0"/>
              <a:t>Retroperitoneo</a:t>
            </a:r>
            <a:r>
              <a:rPr lang="es-ES" sz="1400" dirty="0" smtClean="0"/>
              <a:t>- mesenterio</a:t>
            </a:r>
          </a:p>
          <a:p>
            <a:r>
              <a:rPr lang="es-ES" sz="1400" dirty="0" err="1" smtClean="0"/>
              <a:t>Extralinfática</a:t>
            </a:r>
            <a:r>
              <a:rPr lang="es-ES" sz="1400" dirty="0" smtClean="0"/>
              <a:t> -Leucemia</a:t>
            </a:r>
          </a:p>
          <a:p>
            <a:r>
              <a:rPr lang="es-ES" sz="1400" dirty="0" err="1" smtClean="0"/>
              <a:t>Paraproteína</a:t>
            </a:r>
            <a:endParaRPr lang="es-ES" sz="14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28596" y="928670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% Incidencia</a:t>
            </a:r>
            <a:endParaRPr lang="es-ES" sz="1200" dirty="0"/>
          </a:p>
        </p:txBody>
      </p:sp>
      <p:sp>
        <p:nvSpPr>
          <p:cNvPr id="54" name="53 Elipse"/>
          <p:cNvSpPr/>
          <p:nvPr/>
        </p:nvSpPr>
        <p:spPr>
          <a:xfrm>
            <a:off x="214282" y="4429132"/>
            <a:ext cx="50006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30</a:t>
            </a:r>
            <a:endParaRPr lang="es-ES" sz="12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11462" y="5384249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+ Común</a:t>
            </a:r>
            <a:endParaRPr lang="es-ES" sz="1200" dirty="0"/>
          </a:p>
        </p:txBody>
      </p:sp>
      <p:sp>
        <p:nvSpPr>
          <p:cNvPr id="56" name="55 Forma libre"/>
          <p:cNvSpPr/>
          <p:nvPr/>
        </p:nvSpPr>
        <p:spPr>
          <a:xfrm>
            <a:off x="875358" y="3857628"/>
            <a:ext cx="7911483" cy="1343493"/>
          </a:xfrm>
          <a:custGeom>
            <a:avLst/>
            <a:gdLst>
              <a:gd name="connsiteX0" fmla="*/ 0 w 7939315"/>
              <a:gd name="connsiteY0" fmla="*/ 0 h 0"/>
              <a:gd name="connsiteX1" fmla="*/ 7939315 w 7939315"/>
              <a:gd name="connsiteY1" fmla="*/ 0 h 0"/>
              <a:gd name="connsiteX0" fmla="*/ 0 w 7939315"/>
              <a:gd name="connsiteY0" fmla="*/ 14515 h 14515"/>
              <a:gd name="connsiteX1" fmla="*/ 2017486 w 7939315"/>
              <a:gd name="connsiteY1" fmla="*/ 0 h 14515"/>
              <a:gd name="connsiteX2" fmla="*/ 7939315 w 7939315"/>
              <a:gd name="connsiteY2" fmla="*/ 14515 h 14515"/>
              <a:gd name="connsiteX0" fmla="*/ 0 w 7939315"/>
              <a:gd name="connsiteY0" fmla="*/ 531537 h 531537"/>
              <a:gd name="connsiteX1" fmla="*/ 2017486 w 7939315"/>
              <a:gd name="connsiteY1" fmla="*/ 517022 h 531537"/>
              <a:gd name="connsiteX2" fmla="*/ 2032000 w 7939315"/>
              <a:gd name="connsiteY2" fmla="*/ 2419 h 531537"/>
              <a:gd name="connsiteX3" fmla="*/ 7939315 w 7939315"/>
              <a:gd name="connsiteY3" fmla="*/ 531537 h 531537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2104572 w 7939315"/>
              <a:gd name="connsiteY3" fmla="*/ 0 h 551542"/>
              <a:gd name="connsiteX4" fmla="*/ 7939315 w 7939315"/>
              <a:gd name="connsiteY4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2104572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3033234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822804 h 822804"/>
              <a:gd name="connsiteX1" fmla="*/ 2017486 w 7939315"/>
              <a:gd name="connsiteY1" fmla="*/ 808289 h 822804"/>
              <a:gd name="connsiteX2" fmla="*/ 2032000 w 7939315"/>
              <a:gd name="connsiteY2" fmla="*/ 293686 h 822804"/>
              <a:gd name="connsiteX3" fmla="*/ 2732968 w 7939315"/>
              <a:gd name="connsiteY3" fmla="*/ 0 h 822804"/>
              <a:gd name="connsiteX4" fmla="*/ 3033234 w 7939315"/>
              <a:gd name="connsiteY4" fmla="*/ 271262 h 822804"/>
              <a:gd name="connsiteX5" fmla="*/ 4276708 w 7939315"/>
              <a:gd name="connsiteY5" fmla="*/ 756790 h 822804"/>
              <a:gd name="connsiteX6" fmla="*/ 7939315 w 7939315"/>
              <a:gd name="connsiteY6" fmla="*/ 822804 h 822804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3033234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3033234 w 7939315"/>
              <a:gd name="connsiteY2" fmla="*/ 0 h 551542"/>
              <a:gd name="connsiteX3" fmla="*/ 4276708 w 7939315"/>
              <a:gd name="connsiteY3" fmla="*/ 485528 h 551542"/>
              <a:gd name="connsiteX4" fmla="*/ 7939315 w 7939315"/>
              <a:gd name="connsiteY4" fmla="*/ 551542 h 551542"/>
              <a:gd name="connsiteX0" fmla="*/ 0 w 7939315"/>
              <a:gd name="connsiteY0" fmla="*/ 560125 h 560125"/>
              <a:gd name="connsiteX1" fmla="*/ 2017486 w 7939315"/>
              <a:gd name="connsiteY1" fmla="*/ 545610 h 560125"/>
              <a:gd name="connsiteX2" fmla="*/ 3033234 w 7939315"/>
              <a:gd name="connsiteY2" fmla="*/ 8583 h 560125"/>
              <a:gd name="connsiteX3" fmla="*/ 4276708 w 7939315"/>
              <a:gd name="connsiteY3" fmla="*/ 494111 h 560125"/>
              <a:gd name="connsiteX4" fmla="*/ 7939315 w 7939315"/>
              <a:gd name="connsiteY4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8367975 w 8367975"/>
              <a:gd name="connsiteY4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8367975 w 8367975"/>
              <a:gd name="connsiteY5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8367975 w 8367975"/>
              <a:gd name="connsiteY5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4354506 w 8367975"/>
              <a:gd name="connsiteY5" fmla="*/ 502070 h 560125"/>
              <a:gd name="connsiteX6" fmla="*/ 8367975 w 8367975"/>
              <a:gd name="connsiteY6" fmla="*/ 560125 h 560125"/>
              <a:gd name="connsiteX0" fmla="*/ 0 w 8367975"/>
              <a:gd name="connsiteY0" fmla="*/ 560125 h 576359"/>
              <a:gd name="connsiteX1" fmla="*/ 2446146 w 8367975"/>
              <a:gd name="connsiteY1" fmla="*/ 545610 h 576359"/>
              <a:gd name="connsiteX2" fmla="*/ 3461894 w 8367975"/>
              <a:gd name="connsiteY2" fmla="*/ 8583 h 576359"/>
              <a:gd name="connsiteX3" fmla="*/ 4705368 w 8367975"/>
              <a:gd name="connsiteY3" fmla="*/ 494111 h 576359"/>
              <a:gd name="connsiteX4" fmla="*/ 4354506 w 8367975"/>
              <a:gd name="connsiteY4" fmla="*/ 502070 h 576359"/>
              <a:gd name="connsiteX5" fmla="*/ 8367975 w 8367975"/>
              <a:gd name="connsiteY5" fmla="*/ 560125 h 57635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5568071 w 8367975"/>
              <a:gd name="connsiteY4" fmla="*/ 500744 h 558799"/>
              <a:gd name="connsiteX5" fmla="*/ 8367975 w 8367975"/>
              <a:gd name="connsiteY5" fmla="*/ 558799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558799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130147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487313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6003499 w 7939315"/>
              <a:gd name="connsiteY5" fmla="*/ 486229 h 558799"/>
              <a:gd name="connsiteX6" fmla="*/ 7939315 w 7939315"/>
              <a:gd name="connsiteY6" fmla="*/ 487313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6003499 w 7939315"/>
              <a:gd name="connsiteY5" fmla="*/ 486229 h 558799"/>
              <a:gd name="connsiteX6" fmla="*/ 7939315 w 7939315"/>
              <a:gd name="connsiteY6" fmla="*/ 487313 h 558799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6503533 w 7939315"/>
              <a:gd name="connsiteY6" fmla="*/ 1377816 h 1479414"/>
              <a:gd name="connsiteX7" fmla="*/ 7939315 w 7939315"/>
              <a:gd name="connsiteY7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6432095 w 7939315"/>
              <a:gd name="connsiteY6" fmla="*/ 1377816 h 1479414"/>
              <a:gd name="connsiteX7" fmla="*/ 6503533 w 7939315"/>
              <a:gd name="connsiteY7" fmla="*/ 1377816 h 1479414"/>
              <a:gd name="connsiteX8" fmla="*/ 7939315 w 7939315"/>
              <a:gd name="connsiteY8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6432095 w 7939315"/>
              <a:gd name="connsiteY6" fmla="*/ 1377816 h 1479414"/>
              <a:gd name="connsiteX7" fmla="*/ 6503533 w 7939315"/>
              <a:gd name="connsiteY7" fmla="*/ 1377816 h 1479414"/>
              <a:gd name="connsiteX8" fmla="*/ 7939315 w 7939315"/>
              <a:gd name="connsiteY8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6432095 w 7939315"/>
              <a:gd name="connsiteY6" fmla="*/ 1377816 h 1479414"/>
              <a:gd name="connsiteX7" fmla="*/ 7939315 w 7939315"/>
              <a:gd name="connsiteY7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67175 h 1467175"/>
              <a:gd name="connsiteX1" fmla="*/ 2446146 w 7939315"/>
              <a:gd name="connsiteY1" fmla="*/ 1452660 h 1467175"/>
              <a:gd name="connsiteX2" fmla="*/ 3461894 w 7939315"/>
              <a:gd name="connsiteY2" fmla="*/ 915633 h 1467175"/>
              <a:gd name="connsiteX3" fmla="*/ 4354506 w 7939315"/>
              <a:gd name="connsiteY3" fmla="*/ 1409120 h 1467175"/>
              <a:gd name="connsiteX4" fmla="*/ 5568071 w 7939315"/>
              <a:gd name="connsiteY4" fmla="*/ 1409120 h 1467175"/>
              <a:gd name="connsiteX5" fmla="*/ 6717847 w 7939315"/>
              <a:gd name="connsiteY5" fmla="*/ 1394605 h 1467175"/>
              <a:gd name="connsiteX6" fmla="*/ 7939315 w 7939315"/>
              <a:gd name="connsiteY6" fmla="*/ 1395689 h 1467175"/>
              <a:gd name="connsiteX0" fmla="*/ 0 w 7939315"/>
              <a:gd name="connsiteY0" fmla="*/ 1498478 h 1498478"/>
              <a:gd name="connsiteX1" fmla="*/ 2446146 w 7939315"/>
              <a:gd name="connsiteY1" fmla="*/ 1483963 h 1498478"/>
              <a:gd name="connsiteX2" fmla="*/ 3461894 w 7939315"/>
              <a:gd name="connsiteY2" fmla="*/ 946936 h 1498478"/>
              <a:gd name="connsiteX3" fmla="*/ 4354506 w 7939315"/>
              <a:gd name="connsiteY3" fmla="*/ 1440423 h 1498478"/>
              <a:gd name="connsiteX4" fmla="*/ 5568071 w 7939315"/>
              <a:gd name="connsiteY4" fmla="*/ 1440423 h 1498478"/>
              <a:gd name="connsiteX5" fmla="*/ 6717847 w 7939315"/>
              <a:gd name="connsiteY5" fmla="*/ 1425908 h 1498478"/>
              <a:gd name="connsiteX6" fmla="*/ 7939315 w 7939315"/>
              <a:gd name="connsiteY6" fmla="*/ 1426992 h 1498478"/>
              <a:gd name="connsiteX0" fmla="*/ 0 w 7939315"/>
              <a:gd name="connsiteY0" fmla="*/ 1498478 h 1498478"/>
              <a:gd name="connsiteX1" fmla="*/ 2446146 w 7939315"/>
              <a:gd name="connsiteY1" fmla="*/ 1483963 h 1498478"/>
              <a:gd name="connsiteX2" fmla="*/ 3461894 w 7939315"/>
              <a:gd name="connsiteY2" fmla="*/ 661160 h 1498478"/>
              <a:gd name="connsiteX3" fmla="*/ 4354506 w 7939315"/>
              <a:gd name="connsiteY3" fmla="*/ 1440423 h 1498478"/>
              <a:gd name="connsiteX4" fmla="*/ 5568071 w 7939315"/>
              <a:gd name="connsiteY4" fmla="*/ 1440423 h 1498478"/>
              <a:gd name="connsiteX5" fmla="*/ 6717847 w 7939315"/>
              <a:gd name="connsiteY5" fmla="*/ 1425908 h 1498478"/>
              <a:gd name="connsiteX6" fmla="*/ 7939315 w 7939315"/>
              <a:gd name="connsiteY6" fmla="*/ 1426992 h 1498478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717847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348410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1273985"/>
              <a:gd name="connsiteX1" fmla="*/ 13633 w 7939315"/>
              <a:gd name="connsiteY1" fmla="*/ 1273985 h 1273985"/>
              <a:gd name="connsiteX2" fmla="*/ 2446146 w 7939315"/>
              <a:gd name="connsiteY2" fmla="*/ 902302 h 1273985"/>
              <a:gd name="connsiteX3" fmla="*/ 3461894 w 7939315"/>
              <a:gd name="connsiteY3" fmla="*/ 79499 h 1273985"/>
              <a:gd name="connsiteX4" fmla="*/ 4354506 w 7939315"/>
              <a:gd name="connsiteY4" fmla="*/ 858762 h 1273985"/>
              <a:gd name="connsiteX5" fmla="*/ 5568071 w 7939315"/>
              <a:gd name="connsiteY5" fmla="*/ 858762 h 1273985"/>
              <a:gd name="connsiteX6" fmla="*/ 6348410 w 7939315"/>
              <a:gd name="connsiteY6" fmla="*/ 2419 h 1273985"/>
              <a:gd name="connsiteX7" fmla="*/ 6932129 w 7939315"/>
              <a:gd name="connsiteY7" fmla="*/ 844247 h 1273985"/>
              <a:gd name="connsiteX8" fmla="*/ 7939315 w 7939315"/>
              <a:gd name="connsiteY8" fmla="*/ 845331 h 1273985"/>
              <a:gd name="connsiteX0" fmla="*/ 0 w 7925682"/>
              <a:gd name="connsiteY0" fmla="*/ 1273985 h 1273985"/>
              <a:gd name="connsiteX1" fmla="*/ 2432513 w 7925682"/>
              <a:gd name="connsiteY1" fmla="*/ 902302 h 1273985"/>
              <a:gd name="connsiteX2" fmla="*/ 3448261 w 7925682"/>
              <a:gd name="connsiteY2" fmla="*/ 79499 h 1273985"/>
              <a:gd name="connsiteX3" fmla="*/ 4340873 w 7925682"/>
              <a:gd name="connsiteY3" fmla="*/ 858762 h 1273985"/>
              <a:gd name="connsiteX4" fmla="*/ 5554438 w 7925682"/>
              <a:gd name="connsiteY4" fmla="*/ 858762 h 1273985"/>
              <a:gd name="connsiteX5" fmla="*/ 6334777 w 7925682"/>
              <a:gd name="connsiteY5" fmla="*/ 2419 h 1273985"/>
              <a:gd name="connsiteX6" fmla="*/ 6918496 w 7925682"/>
              <a:gd name="connsiteY6" fmla="*/ 844247 h 1273985"/>
              <a:gd name="connsiteX7" fmla="*/ 7925682 w 7925682"/>
              <a:gd name="connsiteY7" fmla="*/ 845331 h 1273985"/>
              <a:gd name="connsiteX0" fmla="*/ 0 w 7925682"/>
              <a:gd name="connsiteY0" fmla="*/ 1273985 h 1273985"/>
              <a:gd name="connsiteX1" fmla="*/ 943428 w 7925682"/>
              <a:gd name="connsiteY1" fmla="*/ 1120019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4340873 w 7925682"/>
              <a:gd name="connsiteY3" fmla="*/ 858762 h 1273985"/>
              <a:gd name="connsiteX4" fmla="*/ 5554438 w 7925682"/>
              <a:gd name="connsiteY4" fmla="*/ 858762 h 1273985"/>
              <a:gd name="connsiteX5" fmla="*/ 6334777 w 7925682"/>
              <a:gd name="connsiteY5" fmla="*/ 2419 h 1273985"/>
              <a:gd name="connsiteX6" fmla="*/ 6918496 w 7925682"/>
              <a:gd name="connsiteY6" fmla="*/ 844247 h 1273985"/>
              <a:gd name="connsiteX7" fmla="*/ 7925682 w 7925682"/>
              <a:gd name="connsiteY7" fmla="*/ 845331 h 1273985"/>
              <a:gd name="connsiteX0" fmla="*/ 0 w 7925682"/>
              <a:gd name="connsiteY0" fmla="*/ 1340589 h 1340589"/>
              <a:gd name="connsiteX1" fmla="*/ 943428 w 7925682"/>
              <a:gd name="connsiteY1" fmla="*/ 972285 h 1340589"/>
              <a:gd name="connsiteX2" fmla="*/ 2432513 w 7925682"/>
              <a:gd name="connsiteY2" fmla="*/ 968906 h 1340589"/>
              <a:gd name="connsiteX3" fmla="*/ 4340873 w 7925682"/>
              <a:gd name="connsiteY3" fmla="*/ 925366 h 1340589"/>
              <a:gd name="connsiteX4" fmla="*/ 5768720 w 7925682"/>
              <a:gd name="connsiteY4" fmla="*/ 496714 h 1340589"/>
              <a:gd name="connsiteX5" fmla="*/ 6334777 w 7925682"/>
              <a:gd name="connsiteY5" fmla="*/ 69023 h 1340589"/>
              <a:gd name="connsiteX6" fmla="*/ 6918496 w 7925682"/>
              <a:gd name="connsiteY6" fmla="*/ 910851 h 1340589"/>
              <a:gd name="connsiteX7" fmla="*/ 7925682 w 7925682"/>
              <a:gd name="connsiteY7" fmla="*/ 911935 h 1340589"/>
              <a:gd name="connsiteX0" fmla="*/ 0 w 7639898"/>
              <a:gd name="connsiteY0" fmla="*/ 1340589 h 1340589"/>
              <a:gd name="connsiteX1" fmla="*/ 943428 w 7639898"/>
              <a:gd name="connsiteY1" fmla="*/ 972285 h 1340589"/>
              <a:gd name="connsiteX2" fmla="*/ 2432513 w 7639898"/>
              <a:gd name="connsiteY2" fmla="*/ 968906 h 1340589"/>
              <a:gd name="connsiteX3" fmla="*/ 4340873 w 7639898"/>
              <a:gd name="connsiteY3" fmla="*/ 925366 h 1340589"/>
              <a:gd name="connsiteX4" fmla="*/ 5768720 w 7639898"/>
              <a:gd name="connsiteY4" fmla="*/ 496714 h 1340589"/>
              <a:gd name="connsiteX5" fmla="*/ 6334777 w 7639898"/>
              <a:gd name="connsiteY5" fmla="*/ 69023 h 1340589"/>
              <a:gd name="connsiteX6" fmla="*/ 6918496 w 7639898"/>
              <a:gd name="connsiteY6" fmla="*/ 910851 h 1340589"/>
              <a:gd name="connsiteX7" fmla="*/ 7639898 w 7639898"/>
              <a:gd name="connsiteY7" fmla="*/ 911935 h 1340589"/>
              <a:gd name="connsiteX0" fmla="*/ 0 w 7639898"/>
              <a:gd name="connsiteY0" fmla="*/ 1340589 h 1340589"/>
              <a:gd name="connsiteX1" fmla="*/ 2432513 w 7639898"/>
              <a:gd name="connsiteY1" fmla="*/ 968906 h 1340589"/>
              <a:gd name="connsiteX2" fmla="*/ 4340873 w 7639898"/>
              <a:gd name="connsiteY2" fmla="*/ 925366 h 1340589"/>
              <a:gd name="connsiteX3" fmla="*/ 5768720 w 7639898"/>
              <a:gd name="connsiteY3" fmla="*/ 496714 h 1340589"/>
              <a:gd name="connsiteX4" fmla="*/ 6334777 w 7639898"/>
              <a:gd name="connsiteY4" fmla="*/ 69023 h 1340589"/>
              <a:gd name="connsiteX5" fmla="*/ 6918496 w 7639898"/>
              <a:gd name="connsiteY5" fmla="*/ 910851 h 1340589"/>
              <a:gd name="connsiteX6" fmla="*/ 7639898 w 7639898"/>
              <a:gd name="connsiteY6" fmla="*/ 911935 h 1340589"/>
              <a:gd name="connsiteX0" fmla="*/ 271585 w 7911483"/>
              <a:gd name="connsiteY0" fmla="*/ 1340589 h 1343493"/>
              <a:gd name="connsiteX1" fmla="*/ 0 w 7911483"/>
              <a:gd name="connsiteY1" fmla="*/ 1343493 h 1343493"/>
              <a:gd name="connsiteX2" fmla="*/ 2704098 w 7911483"/>
              <a:gd name="connsiteY2" fmla="*/ 968906 h 1343493"/>
              <a:gd name="connsiteX3" fmla="*/ 4612458 w 7911483"/>
              <a:gd name="connsiteY3" fmla="*/ 925366 h 1343493"/>
              <a:gd name="connsiteX4" fmla="*/ 6040305 w 7911483"/>
              <a:gd name="connsiteY4" fmla="*/ 496714 h 1343493"/>
              <a:gd name="connsiteX5" fmla="*/ 6606362 w 7911483"/>
              <a:gd name="connsiteY5" fmla="*/ 69023 h 1343493"/>
              <a:gd name="connsiteX6" fmla="*/ 7190081 w 7911483"/>
              <a:gd name="connsiteY6" fmla="*/ 910851 h 1343493"/>
              <a:gd name="connsiteX7" fmla="*/ 7911483 w 7911483"/>
              <a:gd name="connsiteY7" fmla="*/ 911935 h 1343493"/>
              <a:gd name="connsiteX0" fmla="*/ 0 w 7911483"/>
              <a:gd name="connsiteY0" fmla="*/ 1343493 h 1343493"/>
              <a:gd name="connsiteX1" fmla="*/ 2704098 w 7911483"/>
              <a:gd name="connsiteY1" fmla="*/ 968906 h 1343493"/>
              <a:gd name="connsiteX2" fmla="*/ 4612458 w 7911483"/>
              <a:gd name="connsiteY2" fmla="*/ 925366 h 1343493"/>
              <a:gd name="connsiteX3" fmla="*/ 6040305 w 7911483"/>
              <a:gd name="connsiteY3" fmla="*/ 496714 h 1343493"/>
              <a:gd name="connsiteX4" fmla="*/ 6606362 w 7911483"/>
              <a:gd name="connsiteY4" fmla="*/ 69023 h 1343493"/>
              <a:gd name="connsiteX5" fmla="*/ 7190081 w 7911483"/>
              <a:gd name="connsiteY5" fmla="*/ 910851 h 1343493"/>
              <a:gd name="connsiteX6" fmla="*/ 7911483 w 7911483"/>
              <a:gd name="connsiteY6" fmla="*/ 911935 h 1343493"/>
              <a:gd name="connsiteX0" fmla="*/ 0 w 7911483"/>
              <a:gd name="connsiteY0" fmla="*/ 1343493 h 1343493"/>
              <a:gd name="connsiteX1" fmla="*/ 2704098 w 7911483"/>
              <a:gd name="connsiteY1" fmla="*/ 968906 h 1343493"/>
              <a:gd name="connsiteX2" fmla="*/ 4612458 w 7911483"/>
              <a:gd name="connsiteY2" fmla="*/ 711028 h 1343493"/>
              <a:gd name="connsiteX3" fmla="*/ 6040305 w 7911483"/>
              <a:gd name="connsiteY3" fmla="*/ 496714 h 1343493"/>
              <a:gd name="connsiteX4" fmla="*/ 6606362 w 7911483"/>
              <a:gd name="connsiteY4" fmla="*/ 69023 h 1343493"/>
              <a:gd name="connsiteX5" fmla="*/ 7190081 w 7911483"/>
              <a:gd name="connsiteY5" fmla="*/ 910851 h 1343493"/>
              <a:gd name="connsiteX6" fmla="*/ 7911483 w 7911483"/>
              <a:gd name="connsiteY6" fmla="*/ 911935 h 134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483" h="1343493">
                <a:moveTo>
                  <a:pt x="0" y="1343493"/>
                </a:moveTo>
                <a:lnTo>
                  <a:pt x="2704098" y="968906"/>
                </a:lnTo>
                <a:lnTo>
                  <a:pt x="4612458" y="711028"/>
                </a:lnTo>
                <a:lnTo>
                  <a:pt x="6040305" y="496714"/>
                </a:lnTo>
                <a:cubicBezTo>
                  <a:pt x="6336909" y="353990"/>
                  <a:pt x="6414733" y="0"/>
                  <a:pt x="6606362" y="69023"/>
                </a:cubicBezTo>
                <a:cubicBezTo>
                  <a:pt x="6797991" y="138046"/>
                  <a:pt x="6889217" y="770366"/>
                  <a:pt x="7190081" y="910851"/>
                </a:cubicBezTo>
                <a:lnTo>
                  <a:pt x="7911483" y="911935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5" name="64 Grupo"/>
          <p:cNvGrpSpPr/>
          <p:nvPr/>
        </p:nvGrpSpPr>
        <p:grpSpPr>
          <a:xfrm>
            <a:off x="8477137" y="2167400"/>
            <a:ext cx="285752" cy="500066"/>
            <a:chOff x="214282" y="3143248"/>
            <a:chExt cx="285752" cy="500066"/>
          </a:xfrm>
        </p:grpSpPr>
        <p:sp>
          <p:nvSpPr>
            <p:cNvPr id="59" name="58 Elipse"/>
            <p:cNvSpPr/>
            <p:nvPr/>
          </p:nvSpPr>
          <p:spPr>
            <a:xfrm>
              <a:off x="214282" y="314324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1" name="60 Conector recto"/>
            <p:cNvCxnSpPr/>
            <p:nvPr/>
          </p:nvCxnSpPr>
          <p:spPr>
            <a:xfrm rot="5400000" flipH="1" flipV="1">
              <a:off x="250001" y="3535363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 rot="10800000">
              <a:off x="276990" y="3513138"/>
              <a:ext cx="151606" cy="9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77 Conector recto de flecha"/>
          <p:cNvCxnSpPr/>
          <p:nvPr/>
        </p:nvCxnSpPr>
        <p:spPr>
          <a:xfrm rot="5400000" flipH="1" flipV="1">
            <a:off x="-177495" y="2393149"/>
            <a:ext cx="2071702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83 Grupo"/>
          <p:cNvGrpSpPr/>
          <p:nvPr/>
        </p:nvGrpSpPr>
        <p:grpSpPr>
          <a:xfrm>
            <a:off x="858356" y="3356430"/>
            <a:ext cx="8001056" cy="172698"/>
            <a:chOff x="857224" y="6213950"/>
            <a:chExt cx="8001056" cy="172698"/>
          </a:xfrm>
        </p:grpSpPr>
        <p:cxnSp>
          <p:nvCxnSpPr>
            <p:cNvPr id="85" name="84 Conector recto de flecha"/>
            <p:cNvCxnSpPr/>
            <p:nvPr/>
          </p:nvCxnSpPr>
          <p:spPr>
            <a:xfrm>
              <a:off x="857224" y="6284932"/>
              <a:ext cx="8001056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Conector recto"/>
            <p:cNvCxnSpPr/>
            <p:nvPr/>
          </p:nvCxnSpPr>
          <p:spPr>
            <a:xfrm rot="5400000">
              <a:off x="1214414" y="628652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"/>
            <p:cNvCxnSpPr/>
            <p:nvPr/>
          </p:nvCxnSpPr>
          <p:spPr>
            <a:xfrm rot="5400000">
              <a:off x="2501092" y="630024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Conector recto"/>
            <p:cNvCxnSpPr/>
            <p:nvPr/>
          </p:nvCxnSpPr>
          <p:spPr>
            <a:xfrm rot="5400000">
              <a:off x="3786976" y="6285726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88 Conector recto"/>
            <p:cNvCxnSpPr/>
            <p:nvPr/>
          </p:nvCxnSpPr>
          <p:spPr>
            <a:xfrm rot="5400000">
              <a:off x="3784594" y="6314416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 rot="5400000">
              <a:off x="5071272" y="6299108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90 Conector recto"/>
            <p:cNvCxnSpPr/>
            <p:nvPr/>
          </p:nvCxnSpPr>
          <p:spPr>
            <a:xfrm rot="5400000">
              <a:off x="6357156" y="6284594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 rot="5400000">
              <a:off x="7785916" y="6300240"/>
              <a:ext cx="142876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93 Forma libre"/>
          <p:cNvSpPr/>
          <p:nvPr/>
        </p:nvSpPr>
        <p:spPr>
          <a:xfrm>
            <a:off x="871990" y="2103947"/>
            <a:ext cx="7925682" cy="1273985"/>
          </a:xfrm>
          <a:custGeom>
            <a:avLst/>
            <a:gdLst>
              <a:gd name="connsiteX0" fmla="*/ 0 w 7939315"/>
              <a:gd name="connsiteY0" fmla="*/ 0 h 0"/>
              <a:gd name="connsiteX1" fmla="*/ 7939315 w 7939315"/>
              <a:gd name="connsiteY1" fmla="*/ 0 h 0"/>
              <a:gd name="connsiteX0" fmla="*/ 0 w 7939315"/>
              <a:gd name="connsiteY0" fmla="*/ 14515 h 14515"/>
              <a:gd name="connsiteX1" fmla="*/ 2017486 w 7939315"/>
              <a:gd name="connsiteY1" fmla="*/ 0 h 14515"/>
              <a:gd name="connsiteX2" fmla="*/ 7939315 w 7939315"/>
              <a:gd name="connsiteY2" fmla="*/ 14515 h 14515"/>
              <a:gd name="connsiteX0" fmla="*/ 0 w 7939315"/>
              <a:gd name="connsiteY0" fmla="*/ 531537 h 531537"/>
              <a:gd name="connsiteX1" fmla="*/ 2017486 w 7939315"/>
              <a:gd name="connsiteY1" fmla="*/ 517022 h 531537"/>
              <a:gd name="connsiteX2" fmla="*/ 2032000 w 7939315"/>
              <a:gd name="connsiteY2" fmla="*/ 2419 h 531537"/>
              <a:gd name="connsiteX3" fmla="*/ 7939315 w 7939315"/>
              <a:gd name="connsiteY3" fmla="*/ 531537 h 531537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2104572 w 7939315"/>
              <a:gd name="connsiteY3" fmla="*/ 0 h 551542"/>
              <a:gd name="connsiteX4" fmla="*/ 7939315 w 7939315"/>
              <a:gd name="connsiteY4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2104572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3033234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822804 h 822804"/>
              <a:gd name="connsiteX1" fmla="*/ 2017486 w 7939315"/>
              <a:gd name="connsiteY1" fmla="*/ 808289 h 822804"/>
              <a:gd name="connsiteX2" fmla="*/ 2032000 w 7939315"/>
              <a:gd name="connsiteY2" fmla="*/ 293686 h 822804"/>
              <a:gd name="connsiteX3" fmla="*/ 2732968 w 7939315"/>
              <a:gd name="connsiteY3" fmla="*/ 0 h 822804"/>
              <a:gd name="connsiteX4" fmla="*/ 3033234 w 7939315"/>
              <a:gd name="connsiteY4" fmla="*/ 271262 h 822804"/>
              <a:gd name="connsiteX5" fmla="*/ 4276708 w 7939315"/>
              <a:gd name="connsiteY5" fmla="*/ 756790 h 822804"/>
              <a:gd name="connsiteX6" fmla="*/ 7939315 w 7939315"/>
              <a:gd name="connsiteY6" fmla="*/ 822804 h 822804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2032000 w 7939315"/>
              <a:gd name="connsiteY2" fmla="*/ 22424 h 551542"/>
              <a:gd name="connsiteX3" fmla="*/ 3033234 w 7939315"/>
              <a:gd name="connsiteY3" fmla="*/ 0 h 551542"/>
              <a:gd name="connsiteX4" fmla="*/ 4276708 w 7939315"/>
              <a:gd name="connsiteY4" fmla="*/ 485528 h 551542"/>
              <a:gd name="connsiteX5" fmla="*/ 7939315 w 7939315"/>
              <a:gd name="connsiteY5" fmla="*/ 551542 h 551542"/>
              <a:gd name="connsiteX0" fmla="*/ 0 w 7939315"/>
              <a:gd name="connsiteY0" fmla="*/ 551542 h 551542"/>
              <a:gd name="connsiteX1" fmla="*/ 2017486 w 7939315"/>
              <a:gd name="connsiteY1" fmla="*/ 537027 h 551542"/>
              <a:gd name="connsiteX2" fmla="*/ 3033234 w 7939315"/>
              <a:gd name="connsiteY2" fmla="*/ 0 h 551542"/>
              <a:gd name="connsiteX3" fmla="*/ 4276708 w 7939315"/>
              <a:gd name="connsiteY3" fmla="*/ 485528 h 551542"/>
              <a:gd name="connsiteX4" fmla="*/ 7939315 w 7939315"/>
              <a:gd name="connsiteY4" fmla="*/ 551542 h 551542"/>
              <a:gd name="connsiteX0" fmla="*/ 0 w 7939315"/>
              <a:gd name="connsiteY0" fmla="*/ 560125 h 560125"/>
              <a:gd name="connsiteX1" fmla="*/ 2017486 w 7939315"/>
              <a:gd name="connsiteY1" fmla="*/ 545610 h 560125"/>
              <a:gd name="connsiteX2" fmla="*/ 3033234 w 7939315"/>
              <a:gd name="connsiteY2" fmla="*/ 8583 h 560125"/>
              <a:gd name="connsiteX3" fmla="*/ 4276708 w 7939315"/>
              <a:gd name="connsiteY3" fmla="*/ 494111 h 560125"/>
              <a:gd name="connsiteX4" fmla="*/ 7939315 w 7939315"/>
              <a:gd name="connsiteY4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8367975 w 8367975"/>
              <a:gd name="connsiteY4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8367975 w 8367975"/>
              <a:gd name="connsiteY5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8367975 w 8367975"/>
              <a:gd name="connsiteY5" fmla="*/ 560125 h 560125"/>
              <a:gd name="connsiteX0" fmla="*/ 0 w 8367975"/>
              <a:gd name="connsiteY0" fmla="*/ 560125 h 560125"/>
              <a:gd name="connsiteX1" fmla="*/ 2446146 w 8367975"/>
              <a:gd name="connsiteY1" fmla="*/ 545610 h 560125"/>
              <a:gd name="connsiteX2" fmla="*/ 3461894 w 8367975"/>
              <a:gd name="connsiteY2" fmla="*/ 8583 h 560125"/>
              <a:gd name="connsiteX3" fmla="*/ 4705368 w 8367975"/>
              <a:gd name="connsiteY3" fmla="*/ 494111 h 560125"/>
              <a:gd name="connsiteX4" fmla="*/ 4711728 w 8367975"/>
              <a:gd name="connsiteY4" fmla="*/ 502070 h 560125"/>
              <a:gd name="connsiteX5" fmla="*/ 4354506 w 8367975"/>
              <a:gd name="connsiteY5" fmla="*/ 502070 h 560125"/>
              <a:gd name="connsiteX6" fmla="*/ 8367975 w 8367975"/>
              <a:gd name="connsiteY6" fmla="*/ 560125 h 560125"/>
              <a:gd name="connsiteX0" fmla="*/ 0 w 8367975"/>
              <a:gd name="connsiteY0" fmla="*/ 560125 h 576359"/>
              <a:gd name="connsiteX1" fmla="*/ 2446146 w 8367975"/>
              <a:gd name="connsiteY1" fmla="*/ 545610 h 576359"/>
              <a:gd name="connsiteX2" fmla="*/ 3461894 w 8367975"/>
              <a:gd name="connsiteY2" fmla="*/ 8583 h 576359"/>
              <a:gd name="connsiteX3" fmla="*/ 4705368 w 8367975"/>
              <a:gd name="connsiteY3" fmla="*/ 494111 h 576359"/>
              <a:gd name="connsiteX4" fmla="*/ 4354506 w 8367975"/>
              <a:gd name="connsiteY4" fmla="*/ 502070 h 576359"/>
              <a:gd name="connsiteX5" fmla="*/ 8367975 w 8367975"/>
              <a:gd name="connsiteY5" fmla="*/ 560125 h 57635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1542 h 551542"/>
              <a:gd name="connsiteX1" fmla="*/ 2446146 w 8367975"/>
              <a:gd name="connsiteY1" fmla="*/ 537027 h 551542"/>
              <a:gd name="connsiteX2" fmla="*/ 3461894 w 8367975"/>
              <a:gd name="connsiteY2" fmla="*/ 0 h 551542"/>
              <a:gd name="connsiteX3" fmla="*/ 4354506 w 8367975"/>
              <a:gd name="connsiteY3" fmla="*/ 493487 h 551542"/>
              <a:gd name="connsiteX4" fmla="*/ 8367975 w 8367975"/>
              <a:gd name="connsiteY4" fmla="*/ 551542 h 551542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8367975 w 8367975"/>
              <a:gd name="connsiteY4" fmla="*/ 558799 h 558799"/>
              <a:gd name="connsiteX0" fmla="*/ 0 w 8367975"/>
              <a:gd name="connsiteY0" fmla="*/ 558799 h 558799"/>
              <a:gd name="connsiteX1" fmla="*/ 2446146 w 8367975"/>
              <a:gd name="connsiteY1" fmla="*/ 544284 h 558799"/>
              <a:gd name="connsiteX2" fmla="*/ 3461894 w 8367975"/>
              <a:gd name="connsiteY2" fmla="*/ 7257 h 558799"/>
              <a:gd name="connsiteX3" fmla="*/ 4354506 w 8367975"/>
              <a:gd name="connsiteY3" fmla="*/ 500744 h 558799"/>
              <a:gd name="connsiteX4" fmla="*/ 5568071 w 8367975"/>
              <a:gd name="connsiteY4" fmla="*/ 500744 h 558799"/>
              <a:gd name="connsiteX5" fmla="*/ 8367975 w 8367975"/>
              <a:gd name="connsiteY5" fmla="*/ 558799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558799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130147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7939315 w 7939315"/>
              <a:gd name="connsiteY5" fmla="*/ 487313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6003499 w 7939315"/>
              <a:gd name="connsiteY5" fmla="*/ 486229 h 558799"/>
              <a:gd name="connsiteX6" fmla="*/ 7939315 w 7939315"/>
              <a:gd name="connsiteY6" fmla="*/ 487313 h 558799"/>
              <a:gd name="connsiteX0" fmla="*/ 0 w 7939315"/>
              <a:gd name="connsiteY0" fmla="*/ 558799 h 558799"/>
              <a:gd name="connsiteX1" fmla="*/ 2446146 w 7939315"/>
              <a:gd name="connsiteY1" fmla="*/ 544284 h 558799"/>
              <a:gd name="connsiteX2" fmla="*/ 3461894 w 7939315"/>
              <a:gd name="connsiteY2" fmla="*/ 7257 h 558799"/>
              <a:gd name="connsiteX3" fmla="*/ 4354506 w 7939315"/>
              <a:gd name="connsiteY3" fmla="*/ 500744 h 558799"/>
              <a:gd name="connsiteX4" fmla="*/ 5568071 w 7939315"/>
              <a:gd name="connsiteY4" fmla="*/ 500744 h 558799"/>
              <a:gd name="connsiteX5" fmla="*/ 6003499 w 7939315"/>
              <a:gd name="connsiteY5" fmla="*/ 486229 h 558799"/>
              <a:gd name="connsiteX6" fmla="*/ 7939315 w 7939315"/>
              <a:gd name="connsiteY6" fmla="*/ 487313 h 558799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6503533 w 7939315"/>
              <a:gd name="connsiteY6" fmla="*/ 1377816 h 1479414"/>
              <a:gd name="connsiteX7" fmla="*/ 7939315 w 7939315"/>
              <a:gd name="connsiteY7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003499 w 7939315"/>
              <a:gd name="connsiteY5" fmla="*/ 1406844 h 1479414"/>
              <a:gd name="connsiteX6" fmla="*/ 6432095 w 7939315"/>
              <a:gd name="connsiteY6" fmla="*/ 1377816 h 1479414"/>
              <a:gd name="connsiteX7" fmla="*/ 6503533 w 7939315"/>
              <a:gd name="connsiteY7" fmla="*/ 1377816 h 1479414"/>
              <a:gd name="connsiteX8" fmla="*/ 7939315 w 7939315"/>
              <a:gd name="connsiteY8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6432095 w 7939315"/>
              <a:gd name="connsiteY6" fmla="*/ 1377816 h 1479414"/>
              <a:gd name="connsiteX7" fmla="*/ 6503533 w 7939315"/>
              <a:gd name="connsiteY7" fmla="*/ 1377816 h 1479414"/>
              <a:gd name="connsiteX8" fmla="*/ 7939315 w 7939315"/>
              <a:gd name="connsiteY8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6432095 w 7939315"/>
              <a:gd name="connsiteY6" fmla="*/ 1377816 h 1479414"/>
              <a:gd name="connsiteX7" fmla="*/ 7939315 w 7939315"/>
              <a:gd name="connsiteY7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79414 h 1479414"/>
              <a:gd name="connsiteX1" fmla="*/ 2446146 w 7939315"/>
              <a:gd name="connsiteY1" fmla="*/ 1464899 h 1479414"/>
              <a:gd name="connsiteX2" fmla="*/ 3461894 w 7939315"/>
              <a:gd name="connsiteY2" fmla="*/ 927872 h 1479414"/>
              <a:gd name="connsiteX3" fmla="*/ 4354506 w 7939315"/>
              <a:gd name="connsiteY3" fmla="*/ 1421359 h 1479414"/>
              <a:gd name="connsiteX4" fmla="*/ 5568071 w 7939315"/>
              <a:gd name="connsiteY4" fmla="*/ 1421359 h 1479414"/>
              <a:gd name="connsiteX5" fmla="*/ 6717847 w 7939315"/>
              <a:gd name="connsiteY5" fmla="*/ 1406844 h 1479414"/>
              <a:gd name="connsiteX6" fmla="*/ 7939315 w 7939315"/>
              <a:gd name="connsiteY6" fmla="*/ 1407928 h 1479414"/>
              <a:gd name="connsiteX0" fmla="*/ 0 w 7939315"/>
              <a:gd name="connsiteY0" fmla="*/ 1467175 h 1467175"/>
              <a:gd name="connsiteX1" fmla="*/ 2446146 w 7939315"/>
              <a:gd name="connsiteY1" fmla="*/ 1452660 h 1467175"/>
              <a:gd name="connsiteX2" fmla="*/ 3461894 w 7939315"/>
              <a:gd name="connsiteY2" fmla="*/ 915633 h 1467175"/>
              <a:gd name="connsiteX3" fmla="*/ 4354506 w 7939315"/>
              <a:gd name="connsiteY3" fmla="*/ 1409120 h 1467175"/>
              <a:gd name="connsiteX4" fmla="*/ 5568071 w 7939315"/>
              <a:gd name="connsiteY4" fmla="*/ 1409120 h 1467175"/>
              <a:gd name="connsiteX5" fmla="*/ 6717847 w 7939315"/>
              <a:gd name="connsiteY5" fmla="*/ 1394605 h 1467175"/>
              <a:gd name="connsiteX6" fmla="*/ 7939315 w 7939315"/>
              <a:gd name="connsiteY6" fmla="*/ 1395689 h 1467175"/>
              <a:gd name="connsiteX0" fmla="*/ 0 w 7939315"/>
              <a:gd name="connsiteY0" fmla="*/ 1498478 h 1498478"/>
              <a:gd name="connsiteX1" fmla="*/ 2446146 w 7939315"/>
              <a:gd name="connsiteY1" fmla="*/ 1483963 h 1498478"/>
              <a:gd name="connsiteX2" fmla="*/ 3461894 w 7939315"/>
              <a:gd name="connsiteY2" fmla="*/ 946936 h 1498478"/>
              <a:gd name="connsiteX3" fmla="*/ 4354506 w 7939315"/>
              <a:gd name="connsiteY3" fmla="*/ 1440423 h 1498478"/>
              <a:gd name="connsiteX4" fmla="*/ 5568071 w 7939315"/>
              <a:gd name="connsiteY4" fmla="*/ 1440423 h 1498478"/>
              <a:gd name="connsiteX5" fmla="*/ 6717847 w 7939315"/>
              <a:gd name="connsiteY5" fmla="*/ 1425908 h 1498478"/>
              <a:gd name="connsiteX6" fmla="*/ 7939315 w 7939315"/>
              <a:gd name="connsiteY6" fmla="*/ 1426992 h 1498478"/>
              <a:gd name="connsiteX0" fmla="*/ 0 w 7939315"/>
              <a:gd name="connsiteY0" fmla="*/ 1498478 h 1498478"/>
              <a:gd name="connsiteX1" fmla="*/ 2446146 w 7939315"/>
              <a:gd name="connsiteY1" fmla="*/ 1483963 h 1498478"/>
              <a:gd name="connsiteX2" fmla="*/ 3461894 w 7939315"/>
              <a:gd name="connsiteY2" fmla="*/ 661160 h 1498478"/>
              <a:gd name="connsiteX3" fmla="*/ 4354506 w 7939315"/>
              <a:gd name="connsiteY3" fmla="*/ 1440423 h 1498478"/>
              <a:gd name="connsiteX4" fmla="*/ 5568071 w 7939315"/>
              <a:gd name="connsiteY4" fmla="*/ 1440423 h 1498478"/>
              <a:gd name="connsiteX5" fmla="*/ 6717847 w 7939315"/>
              <a:gd name="connsiteY5" fmla="*/ 1425908 h 1498478"/>
              <a:gd name="connsiteX6" fmla="*/ 7939315 w 7939315"/>
              <a:gd name="connsiteY6" fmla="*/ 1426992 h 1498478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717847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134128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916817"/>
              <a:gd name="connsiteX1" fmla="*/ 2446146 w 7939315"/>
              <a:gd name="connsiteY1" fmla="*/ 902302 h 916817"/>
              <a:gd name="connsiteX2" fmla="*/ 3461894 w 7939315"/>
              <a:gd name="connsiteY2" fmla="*/ 79499 h 916817"/>
              <a:gd name="connsiteX3" fmla="*/ 4354506 w 7939315"/>
              <a:gd name="connsiteY3" fmla="*/ 858762 h 916817"/>
              <a:gd name="connsiteX4" fmla="*/ 5568071 w 7939315"/>
              <a:gd name="connsiteY4" fmla="*/ 858762 h 916817"/>
              <a:gd name="connsiteX5" fmla="*/ 6348410 w 7939315"/>
              <a:gd name="connsiteY5" fmla="*/ 2419 h 916817"/>
              <a:gd name="connsiteX6" fmla="*/ 6932129 w 7939315"/>
              <a:gd name="connsiteY6" fmla="*/ 844247 h 916817"/>
              <a:gd name="connsiteX7" fmla="*/ 7939315 w 7939315"/>
              <a:gd name="connsiteY7" fmla="*/ 845331 h 916817"/>
              <a:gd name="connsiteX0" fmla="*/ 0 w 7939315"/>
              <a:gd name="connsiteY0" fmla="*/ 916817 h 1273985"/>
              <a:gd name="connsiteX1" fmla="*/ 13633 w 7939315"/>
              <a:gd name="connsiteY1" fmla="*/ 1273985 h 1273985"/>
              <a:gd name="connsiteX2" fmla="*/ 2446146 w 7939315"/>
              <a:gd name="connsiteY2" fmla="*/ 902302 h 1273985"/>
              <a:gd name="connsiteX3" fmla="*/ 3461894 w 7939315"/>
              <a:gd name="connsiteY3" fmla="*/ 79499 h 1273985"/>
              <a:gd name="connsiteX4" fmla="*/ 4354506 w 7939315"/>
              <a:gd name="connsiteY4" fmla="*/ 858762 h 1273985"/>
              <a:gd name="connsiteX5" fmla="*/ 5568071 w 7939315"/>
              <a:gd name="connsiteY5" fmla="*/ 858762 h 1273985"/>
              <a:gd name="connsiteX6" fmla="*/ 6348410 w 7939315"/>
              <a:gd name="connsiteY6" fmla="*/ 2419 h 1273985"/>
              <a:gd name="connsiteX7" fmla="*/ 6932129 w 7939315"/>
              <a:gd name="connsiteY7" fmla="*/ 844247 h 1273985"/>
              <a:gd name="connsiteX8" fmla="*/ 7939315 w 7939315"/>
              <a:gd name="connsiteY8" fmla="*/ 845331 h 1273985"/>
              <a:gd name="connsiteX0" fmla="*/ 0 w 7925682"/>
              <a:gd name="connsiteY0" fmla="*/ 1273985 h 1273985"/>
              <a:gd name="connsiteX1" fmla="*/ 2432513 w 7925682"/>
              <a:gd name="connsiteY1" fmla="*/ 902302 h 1273985"/>
              <a:gd name="connsiteX2" fmla="*/ 3448261 w 7925682"/>
              <a:gd name="connsiteY2" fmla="*/ 79499 h 1273985"/>
              <a:gd name="connsiteX3" fmla="*/ 4340873 w 7925682"/>
              <a:gd name="connsiteY3" fmla="*/ 858762 h 1273985"/>
              <a:gd name="connsiteX4" fmla="*/ 5554438 w 7925682"/>
              <a:gd name="connsiteY4" fmla="*/ 858762 h 1273985"/>
              <a:gd name="connsiteX5" fmla="*/ 6334777 w 7925682"/>
              <a:gd name="connsiteY5" fmla="*/ 2419 h 1273985"/>
              <a:gd name="connsiteX6" fmla="*/ 6918496 w 7925682"/>
              <a:gd name="connsiteY6" fmla="*/ 844247 h 1273985"/>
              <a:gd name="connsiteX7" fmla="*/ 7925682 w 7925682"/>
              <a:gd name="connsiteY7" fmla="*/ 845331 h 1273985"/>
              <a:gd name="connsiteX0" fmla="*/ 0 w 7925682"/>
              <a:gd name="connsiteY0" fmla="*/ 1273985 h 1273985"/>
              <a:gd name="connsiteX1" fmla="*/ 943428 w 7925682"/>
              <a:gd name="connsiteY1" fmla="*/ 1120019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918496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704150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704150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704150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334777 w 7925682"/>
              <a:gd name="connsiteY6" fmla="*/ 2419 h 1273985"/>
              <a:gd name="connsiteX7" fmla="*/ 6704150 w 7925682"/>
              <a:gd name="connsiteY7" fmla="*/ 844247 h 1273985"/>
              <a:gd name="connsiteX8" fmla="*/ 7925682 w 7925682"/>
              <a:gd name="connsiteY8" fmla="*/ 845331 h 1273985"/>
              <a:gd name="connsiteX0" fmla="*/ 0 w 7925682"/>
              <a:gd name="connsiteY0" fmla="*/ 1273985 h 1273985"/>
              <a:gd name="connsiteX1" fmla="*/ 943428 w 7925682"/>
              <a:gd name="connsiteY1" fmla="*/ 905681 h 1273985"/>
              <a:gd name="connsiteX2" fmla="*/ 2432513 w 7925682"/>
              <a:gd name="connsiteY2" fmla="*/ 902302 h 1273985"/>
              <a:gd name="connsiteX3" fmla="*/ 3448261 w 7925682"/>
              <a:gd name="connsiteY3" fmla="*/ 79499 h 1273985"/>
              <a:gd name="connsiteX4" fmla="*/ 4340873 w 7925682"/>
              <a:gd name="connsiteY4" fmla="*/ 858762 h 1273985"/>
              <a:gd name="connsiteX5" fmla="*/ 5554438 w 7925682"/>
              <a:gd name="connsiteY5" fmla="*/ 858762 h 1273985"/>
              <a:gd name="connsiteX6" fmla="*/ 6191869 w 7925682"/>
              <a:gd name="connsiteY6" fmla="*/ 2419 h 1273985"/>
              <a:gd name="connsiteX7" fmla="*/ 6704150 w 7925682"/>
              <a:gd name="connsiteY7" fmla="*/ 844247 h 1273985"/>
              <a:gd name="connsiteX8" fmla="*/ 7925682 w 7925682"/>
              <a:gd name="connsiteY8" fmla="*/ 845331 h 127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25682" h="1273985">
                <a:moveTo>
                  <a:pt x="0" y="1273985"/>
                </a:moveTo>
                <a:lnTo>
                  <a:pt x="943428" y="905681"/>
                </a:lnTo>
                <a:lnTo>
                  <a:pt x="2432513" y="902302"/>
                </a:lnTo>
                <a:cubicBezTo>
                  <a:pt x="3009495" y="810378"/>
                  <a:pt x="3130201" y="86756"/>
                  <a:pt x="3448261" y="79499"/>
                </a:cubicBezTo>
                <a:cubicBezTo>
                  <a:pt x="3766321" y="72242"/>
                  <a:pt x="3989844" y="776514"/>
                  <a:pt x="4340873" y="858762"/>
                </a:cubicBezTo>
                <a:lnTo>
                  <a:pt x="5554438" y="858762"/>
                </a:lnTo>
                <a:cubicBezTo>
                  <a:pt x="5851042" y="716038"/>
                  <a:pt x="6000250" y="4838"/>
                  <a:pt x="6191869" y="2419"/>
                </a:cubicBezTo>
                <a:cubicBezTo>
                  <a:pt x="6383488" y="0"/>
                  <a:pt x="6403286" y="703762"/>
                  <a:pt x="6704150" y="844247"/>
                </a:cubicBezTo>
                <a:lnTo>
                  <a:pt x="7925682" y="845331"/>
                </a:lnTo>
              </a:path>
            </a:pathLst>
          </a:cu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CuadroTexto"/>
          <p:cNvSpPr txBox="1"/>
          <p:nvPr/>
        </p:nvSpPr>
        <p:spPr>
          <a:xfrm>
            <a:off x="72538" y="121442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6" name="95 CuadroTexto"/>
          <p:cNvSpPr txBox="1"/>
          <p:nvPr/>
        </p:nvSpPr>
        <p:spPr>
          <a:xfrm>
            <a:off x="3359818" y="1357298"/>
            <a:ext cx="1740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 smtClean="0">
                <a:solidFill>
                  <a:schemeClr val="accent2">
                    <a:lumMod val="75000"/>
                  </a:schemeClr>
                </a:solidFill>
              </a:rPr>
              <a:t>Esclerosis Nodular</a:t>
            </a:r>
          </a:p>
          <a:p>
            <a:pPr algn="ctr"/>
            <a:r>
              <a:rPr lang="es-ES" sz="1600" dirty="0" smtClean="0">
                <a:solidFill>
                  <a:schemeClr val="accent2">
                    <a:lumMod val="75000"/>
                  </a:schemeClr>
                </a:solidFill>
              </a:rPr>
              <a:t>Masa </a:t>
            </a:r>
            <a:r>
              <a:rPr lang="es-ES" sz="1600" dirty="0" err="1" smtClean="0">
                <a:solidFill>
                  <a:schemeClr val="accent2">
                    <a:lumMod val="75000"/>
                  </a:schemeClr>
                </a:solidFill>
              </a:rPr>
              <a:t>Mediastínica</a:t>
            </a:r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6261808" y="1342784"/>
            <a:ext cx="1897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 smtClean="0">
                <a:solidFill>
                  <a:schemeClr val="accent2">
                    <a:lumMod val="75000"/>
                  </a:schemeClr>
                </a:solidFill>
              </a:rPr>
              <a:t>Depleción </a:t>
            </a:r>
            <a:r>
              <a:rPr lang="es-ES" sz="1600" dirty="0" err="1" smtClean="0">
                <a:solidFill>
                  <a:schemeClr val="accent2">
                    <a:lumMod val="75000"/>
                  </a:schemeClr>
                </a:solidFill>
              </a:rPr>
              <a:t>Linfocítica</a:t>
            </a:r>
            <a:endParaRPr lang="es-E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ES" sz="1600" dirty="0" smtClean="0">
                <a:solidFill>
                  <a:schemeClr val="accent2">
                    <a:lumMod val="75000"/>
                  </a:schemeClr>
                </a:solidFill>
              </a:rPr>
              <a:t>±  Diseminado</a:t>
            </a:r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1072670" y="1428736"/>
            <a:ext cx="1143008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/>
              <a:t>Localizada</a:t>
            </a:r>
          </a:p>
          <a:p>
            <a:r>
              <a:rPr lang="es-ES" sz="1400" dirty="0" smtClean="0"/>
              <a:t>Síntomas B</a:t>
            </a:r>
          </a:p>
          <a:p>
            <a:r>
              <a:rPr lang="es-ES" sz="1400" dirty="0" smtClean="0"/>
              <a:t>Mediastino</a:t>
            </a:r>
            <a:endParaRPr lang="es-ES" sz="1400" dirty="0"/>
          </a:p>
        </p:txBody>
      </p:sp>
      <p:cxnSp>
        <p:nvCxnSpPr>
          <p:cNvPr id="99" name="98 Conector recto"/>
          <p:cNvCxnSpPr/>
          <p:nvPr/>
        </p:nvCxnSpPr>
        <p:spPr>
          <a:xfrm>
            <a:off x="786918" y="300037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CuadroTexto"/>
          <p:cNvSpPr txBox="1"/>
          <p:nvPr/>
        </p:nvSpPr>
        <p:spPr>
          <a:xfrm>
            <a:off x="596274" y="2851735"/>
            <a:ext cx="26321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1200" dirty="0" smtClean="0"/>
              <a:t>5</a:t>
            </a:r>
            <a:endParaRPr lang="es-ES" sz="1200" dirty="0"/>
          </a:p>
        </p:txBody>
      </p:sp>
      <p:sp>
        <p:nvSpPr>
          <p:cNvPr id="101" name="100 Elipse"/>
          <p:cNvSpPr/>
          <p:nvPr/>
        </p:nvSpPr>
        <p:spPr>
          <a:xfrm>
            <a:off x="286852" y="2000240"/>
            <a:ext cx="500066" cy="57150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</a:t>
            </a:r>
            <a:endParaRPr lang="es-ES" dirty="0"/>
          </a:p>
        </p:txBody>
      </p:sp>
      <p:grpSp>
        <p:nvGrpSpPr>
          <p:cNvPr id="102" name="101 Grupo"/>
          <p:cNvGrpSpPr/>
          <p:nvPr/>
        </p:nvGrpSpPr>
        <p:grpSpPr>
          <a:xfrm>
            <a:off x="8388374" y="4104979"/>
            <a:ext cx="285752" cy="428628"/>
            <a:chOff x="214282" y="3429000"/>
            <a:chExt cx="285752" cy="428628"/>
          </a:xfrm>
        </p:grpSpPr>
        <p:sp>
          <p:nvSpPr>
            <p:cNvPr id="103" name="102 Elipse"/>
            <p:cNvSpPr/>
            <p:nvPr/>
          </p:nvSpPr>
          <p:spPr>
            <a:xfrm>
              <a:off x="214282" y="3571876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04" name="103 Conector recto de flecha"/>
            <p:cNvCxnSpPr/>
            <p:nvPr/>
          </p:nvCxnSpPr>
          <p:spPr>
            <a:xfrm rot="5400000" flipH="1" flipV="1">
              <a:off x="370652" y="3448844"/>
              <a:ext cx="149226" cy="1095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110 Grupo"/>
          <p:cNvGrpSpPr/>
          <p:nvPr/>
        </p:nvGrpSpPr>
        <p:grpSpPr>
          <a:xfrm>
            <a:off x="583722" y="6042710"/>
            <a:ext cx="7947528" cy="529562"/>
            <a:chOff x="583722" y="6042710"/>
            <a:chExt cx="7947528" cy="529562"/>
          </a:xfrm>
        </p:grpSpPr>
        <p:sp>
          <p:nvSpPr>
            <p:cNvPr id="105" name="104 CuadroTexto"/>
            <p:cNvSpPr txBox="1"/>
            <p:nvPr/>
          </p:nvSpPr>
          <p:spPr>
            <a:xfrm>
              <a:off x="583722" y="6042710"/>
              <a:ext cx="14287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Primera Infancia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(0-15)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6" name="105 CuadroTexto"/>
            <p:cNvSpPr txBox="1"/>
            <p:nvPr/>
          </p:nvSpPr>
          <p:spPr>
            <a:xfrm>
              <a:off x="4586514" y="6042710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Adulto Joven 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(20-40)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7" name="106 CuadroTexto"/>
            <p:cNvSpPr txBox="1"/>
            <p:nvPr/>
          </p:nvSpPr>
          <p:spPr>
            <a:xfrm>
              <a:off x="5787578" y="6049052"/>
              <a:ext cx="12858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Adulto medio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(40-65)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7245366" y="6049052"/>
              <a:ext cx="12858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Adulto mayor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(65-80)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3298366" y="6049052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Adolescencia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(15-19)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0" name="109 CuadroTexto"/>
            <p:cNvSpPr txBox="1"/>
            <p:nvPr/>
          </p:nvSpPr>
          <p:spPr>
            <a:xfrm>
              <a:off x="2026996" y="6042710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Pubertad</a:t>
              </a:r>
              <a:b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es-ES" sz="1400" dirty="0" smtClean="0">
                  <a:solidFill>
                    <a:schemeClr val="bg1">
                      <a:lumMod val="50000"/>
                    </a:schemeClr>
                  </a:solidFill>
                </a:rPr>
                <a:t>(10-14)</a:t>
              </a:r>
              <a:endParaRPr lang="es-E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2" name="111 CuadroTexto"/>
          <p:cNvSpPr txBox="1"/>
          <p:nvPr/>
        </p:nvSpPr>
        <p:spPr>
          <a:xfrm>
            <a:off x="543576" y="5080827"/>
            <a:ext cx="341760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1200" dirty="0" smtClean="0"/>
              <a:t>10</a:t>
            </a:r>
            <a:endParaRPr lang="es-ES" sz="1200" dirty="0"/>
          </a:p>
        </p:txBody>
      </p:sp>
      <p:sp>
        <p:nvSpPr>
          <p:cNvPr id="113" name="112 CuadroTexto"/>
          <p:cNvSpPr txBox="1"/>
          <p:nvPr/>
        </p:nvSpPr>
        <p:spPr>
          <a:xfrm>
            <a:off x="5026448" y="4702742"/>
            <a:ext cx="1474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Síntomas A</a:t>
            </a:r>
          </a:p>
          <a:p>
            <a:r>
              <a:rPr lang="es-ES" dirty="0" smtClean="0"/>
              <a:t>Etiología: EBV</a:t>
            </a:r>
          </a:p>
          <a:p>
            <a:r>
              <a:rPr lang="es-ES" dirty="0" smtClean="0"/>
              <a:t>VIH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5026448" y="2060848"/>
            <a:ext cx="1376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Síntomas B</a:t>
            </a:r>
          </a:p>
          <a:p>
            <a:r>
              <a:rPr lang="es-ES" dirty="0" smtClean="0"/>
              <a:t>Etiología: ¿?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298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Medicina Interna. Roca. Tomo III. </a:t>
            </a:r>
            <a:r>
              <a:rPr lang="es-ES" dirty="0" err="1" smtClean="0"/>
              <a:t>Cap</a:t>
            </a:r>
            <a:r>
              <a:rPr lang="es-ES" dirty="0" smtClean="0"/>
              <a:t> 57. p. 435 -457.</a:t>
            </a:r>
          </a:p>
          <a:p>
            <a:r>
              <a:rPr lang="es-ES" dirty="0" err="1" smtClean="0"/>
              <a:t>Matarama</a:t>
            </a:r>
            <a:r>
              <a:rPr lang="es-ES" dirty="0" smtClean="0"/>
              <a:t>. p. 503 – 508. </a:t>
            </a:r>
          </a:p>
          <a:p>
            <a:r>
              <a:rPr lang="es-ES" dirty="0"/>
              <a:t>Cecil y Goldman. Tratado de Medicina Interna. Volumen I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4039794"/>
            <a:ext cx="5978624" cy="445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Propuesta de búsquedas en Internet</a:t>
            </a:r>
            <a:endParaRPr lang="es-E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4725144"/>
            <a:ext cx="8229600" cy="1763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Criterios:</a:t>
            </a:r>
          </a:p>
          <a:p>
            <a:pPr lvl="1"/>
            <a:r>
              <a:rPr lang="es-ES" dirty="0" smtClean="0"/>
              <a:t>Base: Linfomas, Enfermedad de </a:t>
            </a:r>
            <a:r>
              <a:rPr lang="es-ES" dirty="0" err="1" smtClean="0"/>
              <a:t>Hodgkin</a:t>
            </a:r>
            <a:r>
              <a:rPr lang="es-ES" dirty="0" smtClean="0"/>
              <a:t>, </a:t>
            </a:r>
            <a:r>
              <a:rPr lang="es-ES" dirty="0" err="1" smtClean="0"/>
              <a:t>Hodgkin</a:t>
            </a:r>
            <a:r>
              <a:rPr lang="es-ES" dirty="0" smtClean="0"/>
              <a:t>, trastornos </a:t>
            </a:r>
            <a:r>
              <a:rPr lang="es-ES" dirty="0" err="1" smtClean="0"/>
              <a:t>linfoproliferativos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Complemento: clínica, diagnóstico, tratamiento</a:t>
            </a:r>
          </a:p>
          <a:p>
            <a:r>
              <a:rPr lang="es-ES" dirty="0" smtClean="0"/>
              <a:t>Fuentes:</a:t>
            </a:r>
          </a:p>
          <a:p>
            <a:pPr lvl="1"/>
            <a:r>
              <a:rPr lang="es-ES" dirty="0" err="1" smtClean="0"/>
              <a:t>Clinicall</a:t>
            </a:r>
            <a:r>
              <a:rPr lang="es-ES" dirty="0" smtClean="0"/>
              <a:t> Key .</a:t>
            </a:r>
          </a:p>
          <a:p>
            <a:pPr lvl="1"/>
            <a:r>
              <a:rPr lang="es-ES" dirty="0" smtClean="0"/>
              <a:t>Sitio de Oncología: </a:t>
            </a:r>
            <a:r>
              <a:rPr lang="es-ES" sz="1800" dirty="0" smtClean="0">
                <a:hlinkClick r:id="rId2"/>
              </a:rPr>
              <a:t>http://www.sld.cu/sitios/oncologia/</a:t>
            </a:r>
            <a:r>
              <a:rPr lang="es-ES" sz="1800" dirty="0" smtClean="0"/>
              <a:t> 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 </a:t>
            </a:r>
            <a:r>
              <a:rPr lang="es-ES" dirty="0" err="1" smtClean="0"/>
              <a:t>extraclase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Realice comparación entre EH y LNH basada en criterios como:</a:t>
            </a:r>
          </a:p>
          <a:p>
            <a:pPr lvl="1"/>
            <a:r>
              <a:rPr lang="es-ES" dirty="0" smtClean="0"/>
              <a:t> Incidencia</a:t>
            </a:r>
          </a:p>
          <a:p>
            <a:pPr lvl="1"/>
            <a:r>
              <a:rPr lang="es-ES" dirty="0" smtClean="0"/>
              <a:t> Prevalencia</a:t>
            </a:r>
          </a:p>
          <a:p>
            <a:pPr lvl="1"/>
            <a:r>
              <a:rPr lang="es-ES" dirty="0"/>
              <a:t> </a:t>
            </a:r>
            <a:r>
              <a:rPr lang="es-ES" dirty="0" err="1"/>
              <a:t>Celularidad</a:t>
            </a:r>
            <a:endParaRPr lang="es-ES" dirty="0"/>
          </a:p>
          <a:p>
            <a:pPr lvl="1"/>
            <a:r>
              <a:rPr lang="es-ES" dirty="0" smtClean="0"/>
              <a:t> Evolución</a:t>
            </a:r>
          </a:p>
          <a:p>
            <a:pPr lvl="1"/>
            <a:r>
              <a:rPr lang="es-ES" dirty="0" smtClean="0"/>
              <a:t>Respuesta al Tratamiento </a:t>
            </a:r>
          </a:p>
          <a:p>
            <a:pPr lvl="1"/>
            <a:r>
              <a:rPr lang="es-ES" dirty="0" smtClean="0"/>
              <a:t> Pronóstico</a:t>
            </a:r>
          </a:p>
          <a:p>
            <a:pPr lvl="1"/>
            <a:r>
              <a:rPr lang="es-ES" dirty="0" smtClean="0"/>
              <a:t> Otras …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LNH y SIDA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Tres afecciones </a:t>
            </a:r>
            <a:r>
              <a:rPr lang="es-ES" dirty="0"/>
              <a:t>malignas marcadoras de </a:t>
            </a:r>
            <a:r>
              <a:rPr lang="es-ES" dirty="0" smtClean="0"/>
              <a:t>SIDA: Kaposi, LNH y </a:t>
            </a:r>
            <a:r>
              <a:rPr lang="es-ES" dirty="0" err="1" smtClean="0"/>
              <a:t>C.Cervicouterino</a:t>
            </a:r>
            <a:r>
              <a:rPr lang="es-ES" dirty="0" smtClean="0"/>
              <a:t>.</a:t>
            </a:r>
          </a:p>
          <a:p>
            <a:r>
              <a:rPr lang="es-ES" dirty="0" smtClean="0"/>
              <a:t>Incremento </a:t>
            </a:r>
            <a:r>
              <a:rPr lang="es-ES" dirty="0"/>
              <a:t>de </a:t>
            </a:r>
            <a:r>
              <a:rPr lang="es-ES" dirty="0" smtClean="0"/>
              <a:t>proporción LNH/SIDA en Cuba y el mundo.</a:t>
            </a:r>
          </a:p>
          <a:p>
            <a:r>
              <a:rPr lang="es-ES" dirty="0" smtClean="0"/>
              <a:t>Poca supervivencia cuando el conteo de Linfocitos CD4 es bajo.</a:t>
            </a:r>
          </a:p>
          <a:p>
            <a:r>
              <a:rPr lang="es-ES" dirty="0"/>
              <a:t>El grado de inmunodeficiencia determina pronóstico y curación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61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manera de conclusiones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7246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Autofit/>
          </a:bodyPr>
          <a:lstStyle/>
          <a:p>
            <a:r>
              <a:rPr lang="es-ES" sz="3200" dirty="0" smtClean="0"/>
              <a:t>¿Por qué el </a:t>
            </a:r>
            <a:r>
              <a:rPr lang="es-ES" sz="3200" b="1" dirty="0" smtClean="0"/>
              <a:t>Linfoma de Hodgkin </a:t>
            </a:r>
            <a:r>
              <a:rPr lang="es-ES" sz="3200" dirty="0" smtClean="0"/>
              <a:t>a pesar de ser la enfermedad </a:t>
            </a:r>
            <a:r>
              <a:rPr lang="es-ES" sz="3200" dirty="0" err="1" smtClean="0"/>
              <a:t>oncohematológica</a:t>
            </a:r>
            <a:r>
              <a:rPr lang="es-ES" sz="3200" dirty="0" smtClean="0"/>
              <a:t> más frecuente ha dejado de ser mortal en la mayoría de los casos?</a:t>
            </a:r>
            <a:endParaRPr lang="es-ES" sz="32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2971807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Últimos 60 años: EH ha dejado de ser una enfermedad casi siempre mortal  </a:t>
            </a:r>
          </a:p>
          <a:p>
            <a:r>
              <a:rPr lang="es-ES" dirty="0" smtClean="0"/>
              <a:t>Paradigma que sustenta otros tratamientos oncológicos modernos. </a:t>
            </a:r>
          </a:p>
          <a:p>
            <a:r>
              <a:rPr lang="es-ES" dirty="0" smtClean="0"/>
              <a:t>Principios de tratamiento combinado y PQT </a:t>
            </a:r>
          </a:p>
          <a:p>
            <a:r>
              <a:rPr lang="es-ES" dirty="0" smtClean="0"/>
              <a:t>Implicación de equipo Multidisciplinario y personal de apoyo </a:t>
            </a:r>
          </a:p>
          <a:p>
            <a:r>
              <a:rPr lang="es-ES" dirty="0" smtClean="0"/>
              <a:t>Necesidad de buscar equilibrio eficacia del tratamiento inicial (muy intenso y tóxico) y las mortales complicaciones tardías ha potenciado una perspectiva a largo plazo.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00034" y="5614989"/>
            <a:ext cx="814393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s-ES" sz="2000" dirty="0" smtClean="0"/>
              <a:t>Pacientes con estadios III o IV, voluminosa o con síntomas B se consideran enfermos evolucionados, mientras que los demás pacientes se consideran casos de enfermedad limitada.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Sumario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Linfomas malignos. Concepto, clasificación, Linfoma No </a:t>
            </a:r>
            <a:r>
              <a:rPr lang="es-ES" dirty="0" err="1"/>
              <a:t>Hodgkin</a:t>
            </a:r>
            <a:r>
              <a:rPr lang="es-ES" dirty="0"/>
              <a:t>,  Enfermedad de </a:t>
            </a:r>
            <a:r>
              <a:rPr lang="es-ES" dirty="0" err="1"/>
              <a:t>Hodgkin</a:t>
            </a:r>
            <a:r>
              <a:rPr lang="es-ES" dirty="0"/>
              <a:t>, Linfoma </a:t>
            </a:r>
            <a:r>
              <a:rPr lang="es-ES" dirty="0" err="1"/>
              <a:t>linfoblástico</a:t>
            </a:r>
            <a:r>
              <a:rPr lang="es-ES" dirty="0"/>
              <a:t> (células T), epidemiología, etiología, fisiopatología, anatomía patológica, manifestaciones clínicas, complicaciones, exámenes complementarios, diagnóstico, pronóstico, prevención y  tratamiento.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es-ES" dirty="0"/>
              <a:t>Realizar el diagnóstico y evolución de las enfermedades </a:t>
            </a:r>
            <a:r>
              <a:rPr lang="es-ES" dirty="0" err="1" smtClean="0"/>
              <a:t>linfoproliferativas</a:t>
            </a:r>
            <a:endParaRPr lang="es-ES" dirty="0"/>
          </a:p>
          <a:p>
            <a:r>
              <a:rPr lang="es-ES" dirty="0" smtClean="0"/>
              <a:t>Indicar </a:t>
            </a:r>
            <a:r>
              <a:rPr lang="es-ES" dirty="0"/>
              <a:t>e interpretar los exámenes </a:t>
            </a:r>
            <a:r>
              <a:rPr lang="es-ES" dirty="0" smtClean="0"/>
              <a:t>complementarios.</a:t>
            </a:r>
            <a:endParaRPr lang="es-ES" dirty="0"/>
          </a:p>
          <a:p>
            <a:r>
              <a:rPr lang="es-ES" dirty="0" smtClean="0"/>
              <a:t>Realizar </a:t>
            </a:r>
            <a:r>
              <a:rPr lang="es-ES" dirty="0"/>
              <a:t>actividades de promoción, prevención, curación y rehabilitación de las </a:t>
            </a:r>
            <a:r>
              <a:rPr lang="es-ES" dirty="0" smtClean="0"/>
              <a:t>enfermedades </a:t>
            </a:r>
            <a:r>
              <a:rPr lang="es-ES" dirty="0" err="1" smtClean="0"/>
              <a:t>hemolinfopoyéticas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56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Hematopoyesis</a:t>
            </a:r>
            <a:endParaRPr lang="es-ES" dirty="0"/>
          </a:p>
        </p:txBody>
      </p:sp>
      <p:grpSp>
        <p:nvGrpSpPr>
          <p:cNvPr id="97" name="96 Grupo"/>
          <p:cNvGrpSpPr/>
          <p:nvPr/>
        </p:nvGrpSpPr>
        <p:grpSpPr>
          <a:xfrm>
            <a:off x="142844" y="1357298"/>
            <a:ext cx="2928958" cy="4631469"/>
            <a:chOff x="142844" y="1357298"/>
            <a:chExt cx="2928958" cy="4631469"/>
          </a:xfrm>
        </p:grpSpPr>
        <p:pic>
          <p:nvPicPr>
            <p:cNvPr id="13326" name="Picture 14" descr="E:\BANCO DE IMAGENES MEDICAS\celulas\pluripotencial.gif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844" y="2905127"/>
              <a:ext cx="1238253" cy="1238253"/>
            </a:xfrm>
            <a:prstGeom prst="rect">
              <a:avLst/>
            </a:prstGeom>
            <a:noFill/>
          </p:spPr>
        </p:pic>
        <p:pic>
          <p:nvPicPr>
            <p:cNvPr id="21" name="Picture 14" descr="E:\BANCO DE IMAGENES MEDICAS\celulas\pluripotencial.gif"/>
            <p:cNvPicPr>
              <a:picLocks noChangeAspect="1" noChangeArrowheads="1"/>
            </p:cNvPicPr>
            <p:nvPr/>
          </p:nvPicPr>
          <p:blipFill>
            <a:blip r:embed="rId2" cstate="email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232" y="4500570"/>
              <a:ext cx="1071570" cy="928694"/>
            </a:xfrm>
            <a:prstGeom prst="rect">
              <a:avLst/>
            </a:prstGeom>
            <a:noFill/>
          </p:spPr>
        </p:pic>
        <p:pic>
          <p:nvPicPr>
            <p:cNvPr id="22" name="Picture 14" descr="E:\BANCO DE IMAGENES MEDICAS\celulas\pluripotencial.gif"/>
            <p:cNvPicPr>
              <a:picLocks noChangeAspect="1" noChangeArrowheads="1"/>
            </p:cNvPicPr>
            <p:nvPr/>
          </p:nvPicPr>
          <p:blipFill>
            <a:blip r:embed="rId2" cstate="email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232" y="1714488"/>
              <a:ext cx="1000132" cy="881063"/>
            </a:xfrm>
            <a:prstGeom prst="rect">
              <a:avLst/>
            </a:prstGeom>
            <a:noFill/>
          </p:spPr>
        </p:pic>
        <p:sp>
          <p:nvSpPr>
            <p:cNvPr id="26" name="25 CuadroTexto"/>
            <p:cNvSpPr txBox="1"/>
            <p:nvPr/>
          </p:nvSpPr>
          <p:spPr>
            <a:xfrm>
              <a:off x="142844" y="2548590"/>
              <a:ext cx="15612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Célula Madre </a:t>
              </a:r>
              <a:br>
                <a:rPr lang="es-ES" sz="14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es-ES" sz="1400" b="1" dirty="0" err="1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Pluripotencial</a:t>
              </a:r>
              <a:endParaRPr lang="es-ES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1444374" y="1357298"/>
              <a:ext cx="13416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C. Madre  Linfoide</a:t>
              </a:r>
              <a:endParaRPr lang="es-ES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1743706" y="5403992"/>
              <a:ext cx="10423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C. Madre  Mieloide</a:t>
              </a:r>
              <a:endParaRPr lang="es-ES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3" name="52 Conector angular"/>
            <p:cNvCxnSpPr>
              <a:stCxn id="13326" idx="3"/>
              <a:endCxn id="22" idx="1"/>
            </p:cNvCxnSpPr>
            <p:nvPr/>
          </p:nvCxnSpPr>
          <p:spPr>
            <a:xfrm flipV="1">
              <a:off x="1381097" y="2155020"/>
              <a:ext cx="619135" cy="136923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4" name="53 Conector angular"/>
            <p:cNvCxnSpPr>
              <a:stCxn id="13326" idx="3"/>
              <a:endCxn id="21" idx="1"/>
            </p:cNvCxnSpPr>
            <p:nvPr/>
          </p:nvCxnSpPr>
          <p:spPr>
            <a:xfrm>
              <a:off x="1381097" y="3524254"/>
              <a:ext cx="619135" cy="1440663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8" name="97 Grupo"/>
          <p:cNvGrpSpPr/>
          <p:nvPr/>
        </p:nvGrpSpPr>
        <p:grpSpPr>
          <a:xfrm>
            <a:off x="2807980" y="1214422"/>
            <a:ext cx="4850368" cy="2214578"/>
            <a:chOff x="2807980" y="1214422"/>
            <a:chExt cx="4850368" cy="2214578"/>
          </a:xfrm>
        </p:grpSpPr>
        <p:pic>
          <p:nvPicPr>
            <p:cNvPr id="13329" name="Picture 17" descr="E:\BANCO DE IMAGENES MEDICAS\celulas\linfocito_4.gif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6484" y="2015645"/>
              <a:ext cx="714380" cy="820572"/>
            </a:xfrm>
            <a:prstGeom prst="rect">
              <a:avLst/>
            </a:prstGeom>
            <a:noFill/>
          </p:spPr>
        </p:pic>
        <p:pic>
          <p:nvPicPr>
            <p:cNvPr id="13330" name="Picture 18" descr="E:\BANCO DE IMAGENES MEDICAS\celulas\linfo_4.gif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1612" y="1214422"/>
              <a:ext cx="684124" cy="785818"/>
            </a:xfrm>
            <a:prstGeom prst="rect">
              <a:avLst/>
            </a:prstGeom>
            <a:noFill/>
          </p:spPr>
        </p:pic>
        <p:pic>
          <p:nvPicPr>
            <p:cNvPr id="13331" name="Picture 19" descr="E:\BANCO DE IMAGENES MEDICAS\celulas\linfo_5.gi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3834" y="2786058"/>
              <a:ext cx="679681" cy="642942"/>
            </a:xfrm>
            <a:prstGeom prst="rect">
              <a:avLst/>
            </a:prstGeom>
            <a:noFill/>
          </p:spPr>
        </p:pic>
        <p:sp>
          <p:nvSpPr>
            <p:cNvPr id="36" name="35 CuadroTexto"/>
            <p:cNvSpPr txBox="1"/>
            <p:nvPr/>
          </p:nvSpPr>
          <p:spPr>
            <a:xfrm>
              <a:off x="5658084" y="1371812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smtClean="0">
                  <a:latin typeface="Arial" pitchFamily="34" charset="0"/>
                  <a:cs typeface="Arial" pitchFamily="34" charset="0"/>
                </a:rPr>
                <a:t>Linfocito B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5658084" y="2063772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smtClean="0">
                  <a:latin typeface="Arial" pitchFamily="34" charset="0"/>
                  <a:cs typeface="Arial" pitchFamily="34" charset="0"/>
                </a:rPr>
                <a:t>Linfocito T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5658084" y="2755732"/>
              <a:ext cx="2000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>
                  <a:latin typeface="Arial" pitchFamily="34" charset="0"/>
                  <a:cs typeface="Arial" pitchFamily="34" charset="0"/>
                </a:rPr>
                <a:t>Linfocito </a:t>
              </a:r>
              <a:r>
                <a:rPr lang="es-ES" sz="1400" b="1" dirty="0" err="1" smtClean="0">
                  <a:latin typeface="Arial" pitchFamily="34" charset="0"/>
                  <a:cs typeface="Arial" pitchFamily="34" charset="0"/>
                </a:rPr>
                <a:t>Citolítico</a:t>
              </a:r>
              <a:endParaRPr lang="es-E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56 Conector angular"/>
            <p:cNvCxnSpPr>
              <a:stCxn id="22" idx="3"/>
              <a:endCxn id="13330" idx="1"/>
            </p:cNvCxnSpPr>
            <p:nvPr/>
          </p:nvCxnSpPr>
          <p:spPr>
            <a:xfrm flipV="1">
              <a:off x="3000364" y="1607331"/>
              <a:ext cx="1901248" cy="54768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59 Conector angular"/>
            <p:cNvCxnSpPr>
              <a:stCxn id="22" idx="3"/>
              <a:endCxn id="13329" idx="1"/>
            </p:cNvCxnSpPr>
            <p:nvPr/>
          </p:nvCxnSpPr>
          <p:spPr>
            <a:xfrm>
              <a:off x="3000364" y="2155020"/>
              <a:ext cx="1886120" cy="27091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3" name="62 Conector angular"/>
            <p:cNvCxnSpPr>
              <a:stCxn id="22" idx="3"/>
              <a:endCxn id="13331" idx="1"/>
            </p:cNvCxnSpPr>
            <p:nvPr/>
          </p:nvCxnSpPr>
          <p:spPr>
            <a:xfrm>
              <a:off x="3000364" y="2155020"/>
              <a:ext cx="1903470" cy="95250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pic>
          <p:nvPicPr>
            <p:cNvPr id="13328" name="Picture 16" descr="E:\BANCO DE IMAGENES MEDICAS\celulas\linfo_3.gif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4744" y="1785926"/>
              <a:ext cx="714380" cy="820572"/>
            </a:xfrm>
            <a:prstGeom prst="rect">
              <a:avLst/>
            </a:prstGeom>
            <a:noFill/>
          </p:spPr>
        </p:pic>
        <p:sp>
          <p:nvSpPr>
            <p:cNvPr id="75" name="74 CuadroTexto"/>
            <p:cNvSpPr txBox="1"/>
            <p:nvPr/>
          </p:nvSpPr>
          <p:spPr>
            <a:xfrm>
              <a:off x="2807980" y="1757182"/>
              <a:ext cx="1143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err="1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Linfoblasto</a:t>
              </a:r>
              <a:endParaRPr lang="es-ES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3071802" y="4964917"/>
            <a:ext cx="5429288" cy="1734585"/>
            <a:chOff x="3071802" y="4964917"/>
            <a:chExt cx="5429288" cy="1734585"/>
          </a:xfrm>
        </p:grpSpPr>
        <p:cxnSp>
          <p:nvCxnSpPr>
            <p:cNvPr id="88" name="87 Conector angular"/>
            <p:cNvCxnSpPr>
              <a:stCxn id="21" idx="3"/>
              <a:endCxn id="13324" idx="1"/>
            </p:cNvCxnSpPr>
            <p:nvPr/>
          </p:nvCxnSpPr>
          <p:spPr>
            <a:xfrm>
              <a:off x="3071802" y="4964917"/>
              <a:ext cx="2986114" cy="1329773"/>
            </a:xfrm>
            <a:prstGeom prst="bentConnector3">
              <a:avLst>
                <a:gd name="adj1" fmla="val 31044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3324" name="Picture 12" descr="E:\BANCO DE IMAGENES MEDICAS\celulas\globulo_rojos.gif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7916" y="5889878"/>
              <a:ext cx="728662" cy="809624"/>
            </a:xfrm>
            <a:prstGeom prst="rect">
              <a:avLst/>
            </a:prstGeom>
            <a:noFill/>
          </p:spPr>
        </p:pic>
        <p:pic>
          <p:nvPicPr>
            <p:cNvPr id="13325" name="Picture 13" descr="E:\BANCO DE IMAGENES MEDICAS\celulas\PLAQUTAS.gif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090310" y="5457160"/>
              <a:ext cx="523875" cy="361950"/>
            </a:xfrm>
            <a:prstGeom prst="rect">
              <a:avLst/>
            </a:prstGeom>
            <a:noFill/>
          </p:spPr>
        </p:pic>
        <p:sp>
          <p:nvSpPr>
            <p:cNvPr id="30" name="29 CuadroTexto"/>
            <p:cNvSpPr txBox="1"/>
            <p:nvPr/>
          </p:nvSpPr>
          <p:spPr>
            <a:xfrm>
              <a:off x="6929454" y="6143644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err="1" smtClean="0">
                  <a:latin typeface="Arial" pitchFamily="34" charset="0"/>
                  <a:cs typeface="Arial" pitchFamily="34" charset="0"/>
                </a:rPr>
                <a:t>Éritrocitos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6929454" y="5357826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smtClean="0">
                  <a:latin typeface="Arial" pitchFamily="34" charset="0"/>
                  <a:cs typeface="Arial" pitchFamily="34" charset="0"/>
                </a:rPr>
                <a:t>Plaquetas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5" name="84 Conector angular"/>
            <p:cNvCxnSpPr>
              <a:stCxn id="21" idx="3"/>
              <a:endCxn id="13325" idx="1"/>
            </p:cNvCxnSpPr>
            <p:nvPr/>
          </p:nvCxnSpPr>
          <p:spPr>
            <a:xfrm>
              <a:off x="3071802" y="4964917"/>
              <a:ext cx="3018508" cy="673218"/>
            </a:xfrm>
            <a:prstGeom prst="bentConnector3">
              <a:avLst>
                <a:gd name="adj1" fmla="val 30766"/>
              </a:avLst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1" name="100 Grupo"/>
          <p:cNvGrpSpPr/>
          <p:nvPr/>
        </p:nvGrpSpPr>
        <p:grpSpPr>
          <a:xfrm>
            <a:off x="2566368" y="3416915"/>
            <a:ext cx="5291780" cy="1869473"/>
            <a:chOff x="2566368" y="3416915"/>
            <a:chExt cx="5291780" cy="1869473"/>
          </a:xfrm>
        </p:grpSpPr>
        <p:sp>
          <p:nvSpPr>
            <p:cNvPr id="29" name="28 CuadroTexto"/>
            <p:cNvSpPr txBox="1"/>
            <p:nvPr/>
          </p:nvSpPr>
          <p:spPr>
            <a:xfrm>
              <a:off x="2566368" y="4169241"/>
              <a:ext cx="118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err="1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Mieloblasto</a:t>
              </a:r>
              <a:endParaRPr lang="es-ES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6" name="75 Conector angular"/>
            <p:cNvCxnSpPr>
              <a:stCxn id="21" idx="3"/>
              <a:endCxn id="13323" idx="1"/>
            </p:cNvCxnSpPr>
            <p:nvPr/>
          </p:nvCxnSpPr>
          <p:spPr>
            <a:xfrm flipV="1">
              <a:off x="3071802" y="3775550"/>
              <a:ext cx="1886120" cy="1189367"/>
            </a:xfrm>
            <a:prstGeom prst="bentConnector3">
              <a:avLst>
                <a:gd name="adj1" fmla="val 48990"/>
              </a:avLst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9" name="78 Conector angular"/>
            <p:cNvCxnSpPr>
              <a:stCxn id="21" idx="3"/>
              <a:endCxn id="13318" idx="1"/>
            </p:cNvCxnSpPr>
            <p:nvPr/>
          </p:nvCxnSpPr>
          <p:spPr>
            <a:xfrm flipV="1">
              <a:off x="3071802" y="4378007"/>
              <a:ext cx="1882548" cy="586910"/>
            </a:xfrm>
            <a:prstGeom prst="bentConnector3">
              <a:avLst>
                <a:gd name="adj1" fmla="val 49115"/>
              </a:avLst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13318" name="Picture 6" descr="E:\BANCO DE IMAGENES MEDICAS\celulas\BASOF.gif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4350" y="4056536"/>
              <a:ext cx="578648" cy="642942"/>
            </a:xfrm>
            <a:prstGeom prst="rect">
              <a:avLst/>
            </a:prstGeom>
            <a:noFill/>
          </p:spPr>
        </p:pic>
        <p:pic>
          <p:nvPicPr>
            <p:cNvPr id="13320" name="Picture 8" descr="E:\BANCO DE IMAGENES MEDICAS\celulas\eosin.gif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0485622">
              <a:off x="4989859" y="4714884"/>
              <a:ext cx="507630" cy="571504"/>
            </a:xfrm>
            <a:prstGeom prst="rect">
              <a:avLst/>
            </a:prstGeom>
            <a:noFill/>
          </p:spPr>
        </p:pic>
        <p:pic>
          <p:nvPicPr>
            <p:cNvPr id="13323" name="Picture 11" descr="E:\BANCO DE IMAGENES MEDICAS\celulas\reticuloc.gif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7922" y="3509969"/>
              <a:ext cx="571504" cy="531162"/>
            </a:xfrm>
            <a:prstGeom prst="rect">
              <a:avLst/>
            </a:prstGeom>
            <a:noFill/>
          </p:spPr>
        </p:pic>
        <p:sp>
          <p:nvSpPr>
            <p:cNvPr id="32" name="31 CuadroTexto"/>
            <p:cNvSpPr txBox="1"/>
            <p:nvPr/>
          </p:nvSpPr>
          <p:spPr>
            <a:xfrm>
              <a:off x="5658084" y="3416915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err="1" smtClean="0">
                  <a:latin typeface="Arial" pitchFamily="34" charset="0"/>
                  <a:cs typeface="Arial" pitchFamily="34" charset="0"/>
                </a:rPr>
                <a:t>Granulocito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5658084" y="4800836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err="1" smtClean="0">
                  <a:latin typeface="Arial" pitchFamily="34" charset="0"/>
                  <a:cs typeface="Arial" pitchFamily="34" charset="0"/>
                </a:rPr>
                <a:t>Eosinófilo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6286512" y="4500570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err="1" smtClean="0">
                  <a:latin typeface="Arial" pitchFamily="34" charset="0"/>
                  <a:cs typeface="Arial" pitchFamily="34" charset="0"/>
                </a:rPr>
                <a:t>Neutófilos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658084" y="4108875"/>
              <a:ext cx="157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 err="1" smtClean="0">
                  <a:latin typeface="Arial" pitchFamily="34" charset="0"/>
                  <a:cs typeface="Arial" pitchFamily="34" charset="0"/>
                </a:rPr>
                <a:t>Basófilo</a:t>
              </a:r>
              <a:endParaRPr lang="es-ES" sz="16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2" name="81 Conector angular"/>
            <p:cNvCxnSpPr>
              <a:stCxn id="21" idx="3"/>
              <a:endCxn id="13320" idx="1"/>
            </p:cNvCxnSpPr>
            <p:nvPr/>
          </p:nvCxnSpPr>
          <p:spPr>
            <a:xfrm>
              <a:off x="3071802" y="4964917"/>
              <a:ext cx="1931276" cy="116562"/>
            </a:xfrm>
            <a:prstGeom prst="bentConnector3">
              <a:avLst>
                <a:gd name="adj1" fmla="val 48027"/>
              </a:avLst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13319" name="Picture 7" descr="E:\BANCO DE IMAGENES MEDICAS\celulas\CELU_PLURI.gif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1868" y="3857628"/>
              <a:ext cx="928694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Linfomas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Conjunto de enfermedades </a:t>
            </a:r>
            <a:r>
              <a:rPr lang="es-ES" dirty="0" err="1" smtClean="0"/>
              <a:t>neoplásicas</a:t>
            </a:r>
            <a:r>
              <a:rPr lang="es-ES" dirty="0" smtClean="0"/>
              <a:t> que se desarrollan en el sistema linfático y afectan el sistema inmunitario </a:t>
            </a:r>
          </a:p>
          <a:p>
            <a:r>
              <a:rPr lang="es-ES" dirty="0" smtClean="0"/>
              <a:t>Tumores sólidos hematológicos</a:t>
            </a:r>
          </a:p>
          <a:p>
            <a:r>
              <a:rPr lang="es-ES" u="sng" dirty="0" smtClean="0"/>
              <a:t>Clasificación histológica:</a:t>
            </a:r>
          </a:p>
          <a:p>
            <a:pPr lvl="1"/>
            <a:r>
              <a:rPr lang="es-ES" b="1" dirty="0" smtClean="0">
                <a:solidFill>
                  <a:srgbClr val="FF0000"/>
                </a:solidFill>
              </a:rPr>
              <a:t>Enfermedad de Hodgkin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Linfoma No Hodgkin</a:t>
            </a:r>
          </a:p>
          <a:p>
            <a:pPr lvl="1"/>
            <a:endParaRPr lang="es-ES" dirty="0" smtClean="0">
              <a:solidFill>
                <a:srgbClr val="00B0F0"/>
              </a:solidFill>
            </a:endParaRPr>
          </a:p>
          <a:p>
            <a:pPr lvl="1"/>
            <a:r>
              <a:rPr lang="es-ES" dirty="0" smtClean="0"/>
              <a:t>Otras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786446" y="471488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LNH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5008" y="378619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EH</a:t>
            </a:r>
            <a:endParaRPr lang="es-E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86446" y="5572140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O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5202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¿Ya que el Linfoma es un trastorno </a:t>
            </a:r>
            <a:r>
              <a:rPr lang="es-ES" dirty="0" err="1" smtClean="0"/>
              <a:t>linfoproliferativo</a:t>
            </a:r>
            <a:r>
              <a:rPr lang="es-ES" dirty="0" smtClean="0"/>
              <a:t>, entonces sólo se puede presentar en los ganglios linfáticos?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3240360"/>
          </a:xfrm>
        </p:spPr>
        <p:txBody>
          <a:bodyPr/>
          <a:lstStyle/>
          <a:p>
            <a:r>
              <a:rPr lang="es-ES" dirty="0" smtClean="0"/>
              <a:t>NO es exclusivo de los GL porque hay tejido linfoide en otros sitios.</a:t>
            </a:r>
          </a:p>
          <a:p>
            <a:r>
              <a:rPr lang="es-ES" dirty="0" smtClean="0"/>
              <a:t>Localizaciones </a:t>
            </a:r>
            <a:r>
              <a:rPr lang="es-ES" dirty="0" err="1" smtClean="0"/>
              <a:t>extraganglionares</a:t>
            </a:r>
            <a:endParaRPr lang="es-ES" dirty="0" smtClean="0"/>
          </a:p>
          <a:p>
            <a:pPr lvl="1"/>
            <a:r>
              <a:rPr lang="es-ES" dirty="0" smtClean="0"/>
              <a:t>Frecuentes: pulmón, </a:t>
            </a:r>
            <a:r>
              <a:rPr lang="es-ES" dirty="0"/>
              <a:t>mama, piel, tiroides, colon e intestino </a:t>
            </a:r>
            <a:r>
              <a:rPr lang="es-ES" dirty="0" smtClean="0"/>
              <a:t>delgado</a:t>
            </a:r>
          </a:p>
          <a:p>
            <a:pPr lvl="1"/>
            <a:r>
              <a:rPr lang="es-ES" dirty="0" smtClean="0"/>
              <a:t>Raras: cerebro, hígado.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36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/>
              <a:t>Clasificación REAL actualizada de la OMS de los síndromes </a:t>
            </a:r>
            <a:r>
              <a:rPr lang="es-ES" sz="3200" b="1" dirty="0" err="1" smtClean="0"/>
              <a:t>linfoproliferativos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smtClean="0"/>
              <a:t>Linfomas de células B </a:t>
            </a:r>
            <a:endParaRPr lang="en-US" dirty="0" smtClean="0"/>
          </a:p>
          <a:p>
            <a:pPr lvl="1"/>
            <a:r>
              <a:rPr lang="es-ES" dirty="0" smtClean="0"/>
              <a:t>L. precursores de células B: leucemia. </a:t>
            </a:r>
            <a:endParaRPr lang="en-US" dirty="0" smtClean="0"/>
          </a:p>
          <a:p>
            <a:pPr lvl="1"/>
            <a:r>
              <a:rPr lang="es-ES" dirty="0" smtClean="0"/>
              <a:t>Linfomas periféricos de células B. </a:t>
            </a:r>
            <a:endParaRPr lang="en-US" dirty="0" smtClean="0"/>
          </a:p>
          <a:p>
            <a:pPr lvl="2"/>
            <a:r>
              <a:rPr lang="en-US" dirty="0" err="1" smtClean="0"/>
              <a:t>Leucemias</a:t>
            </a:r>
            <a:r>
              <a:rPr lang="en-US" dirty="0" smtClean="0"/>
              <a:t>. </a:t>
            </a:r>
            <a:r>
              <a:rPr lang="en-US" dirty="0" err="1" smtClean="0"/>
              <a:t>Linfomas</a:t>
            </a:r>
            <a:r>
              <a:rPr lang="en-US" dirty="0" smtClean="0"/>
              <a:t> y </a:t>
            </a:r>
            <a:r>
              <a:rPr lang="en-US" dirty="0" err="1" smtClean="0"/>
              <a:t>plasmacitomas</a:t>
            </a:r>
            <a:r>
              <a:rPr lang="en-US" dirty="0" smtClean="0"/>
              <a:t>. L. </a:t>
            </a:r>
            <a:r>
              <a:rPr lang="en-US" dirty="0" err="1" smtClean="0"/>
              <a:t>Burkit</a:t>
            </a:r>
            <a:r>
              <a:rPr lang="en-US" dirty="0" smtClean="0"/>
              <a:t>.</a:t>
            </a:r>
          </a:p>
          <a:p>
            <a:r>
              <a:rPr lang="es-ES" b="1" dirty="0" smtClean="0"/>
              <a:t>Linfomas de células T y células NK </a:t>
            </a:r>
            <a:endParaRPr lang="en-US" dirty="0" smtClean="0"/>
          </a:p>
          <a:p>
            <a:pPr lvl="1"/>
            <a:r>
              <a:rPr lang="es-ES" dirty="0" smtClean="0"/>
              <a:t>L. precursores de células T: leucemia y linfoma </a:t>
            </a:r>
          </a:p>
          <a:p>
            <a:pPr lvl="1"/>
            <a:r>
              <a:rPr lang="es-ES" dirty="0" smtClean="0"/>
              <a:t>Linfomas de células asesinas naturales (NK) y células T periféricas. </a:t>
            </a:r>
            <a:endParaRPr lang="en-US" dirty="0" smtClean="0"/>
          </a:p>
          <a:p>
            <a:pPr lvl="2"/>
            <a:r>
              <a:rPr lang="es-ES" dirty="0" smtClean="0"/>
              <a:t>Leucemias, linfomas y micosis </a:t>
            </a:r>
            <a:r>
              <a:rPr lang="es-ES" dirty="0" err="1" smtClean="0"/>
              <a:t>fungoide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Linfoma de Hodgkin (Enfermedad de Hodgkin) </a:t>
            </a:r>
            <a:endParaRPr lang="en-US" dirty="0" smtClean="0"/>
          </a:p>
          <a:p>
            <a:pPr>
              <a:buNone/>
            </a:pPr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57158" y="6417254"/>
            <a:ext cx="80724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200" i="1" dirty="0" err="1" smtClean="0"/>
              <a:t>Revised</a:t>
            </a:r>
            <a:r>
              <a:rPr lang="es-ES" sz="1200" i="1" dirty="0" smtClean="0"/>
              <a:t> </a:t>
            </a:r>
            <a:r>
              <a:rPr lang="es-ES" sz="1200" i="1" dirty="0" err="1" smtClean="0"/>
              <a:t>European</a:t>
            </a:r>
            <a:r>
              <a:rPr lang="es-ES" sz="1200" i="1" dirty="0" smtClean="0"/>
              <a:t>-American </a:t>
            </a:r>
            <a:r>
              <a:rPr lang="es-ES" sz="1200" i="1" dirty="0" err="1" smtClean="0"/>
              <a:t>Lymphoma</a:t>
            </a:r>
            <a:r>
              <a:rPr lang="es-ES" sz="1200" i="1" dirty="0" smtClean="0"/>
              <a:t> </a:t>
            </a:r>
            <a:r>
              <a:rPr lang="es-ES" sz="1200" i="1" dirty="0" err="1" smtClean="0"/>
              <a:t>Classification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1491</Words>
  <Application>Microsoft Office PowerPoint</Application>
  <PresentationFormat>Presentación en pantalla (4:3)</PresentationFormat>
  <Paragraphs>283</Paragraphs>
  <Slides>33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Arial</vt:lpstr>
      <vt:lpstr>Calibri</vt:lpstr>
      <vt:lpstr>Tema de Office</vt:lpstr>
      <vt:lpstr>Conferencia Orientadora: Trastornos  Linfoproliferativos</vt:lpstr>
      <vt:lpstr>Motivando</vt:lpstr>
      <vt:lpstr>Bibliografía</vt:lpstr>
      <vt:lpstr>Sumario</vt:lpstr>
      <vt:lpstr>Objetivos</vt:lpstr>
      <vt:lpstr>Hematopoyesis</vt:lpstr>
      <vt:lpstr>Linfomas</vt:lpstr>
      <vt:lpstr>¿Ya que el Linfoma es un trastorno linfoproliferativo, entonces sólo se puede presentar en los ganglios linfáticos?</vt:lpstr>
      <vt:lpstr>Clasificación REAL actualizada de la OMS de los síndromes linfoproliferativos</vt:lpstr>
      <vt:lpstr>Clasificación de Ann Arbor. Estadiamiento LNH</vt:lpstr>
      <vt:lpstr>Sintomatología principal</vt:lpstr>
      <vt:lpstr>Enfermedad de Hodgkin</vt:lpstr>
      <vt:lpstr>Cuadro Clínico</vt:lpstr>
      <vt:lpstr>Complementarios</vt:lpstr>
      <vt:lpstr>Presentación de PowerPoint</vt:lpstr>
      <vt:lpstr>Diagnóstico Diferencial</vt:lpstr>
      <vt:lpstr>Tratamiento</vt:lpstr>
      <vt:lpstr>PQT Poli Quimio Terapia</vt:lpstr>
      <vt:lpstr>Diagnóstico Imagenología</vt:lpstr>
      <vt:lpstr>Linfoma No Hogdkin</vt:lpstr>
      <vt:lpstr>Antecedentes</vt:lpstr>
      <vt:lpstr>Cuadro Clínico</vt:lpstr>
      <vt:lpstr>Evolución</vt:lpstr>
      <vt:lpstr>Complementarios</vt:lpstr>
      <vt:lpstr>Otros complementarios</vt:lpstr>
      <vt:lpstr>Otros diagnósticos</vt:lpstr>
      <vt:lpstr>Tratamiento</vt:lpstr>
      <vt:lpstr>Quimioterapia</vt:lpstr>
      <vt:lpstr>Resumen-comparación.</vt:lpstr>
      <vt:lpstr>Tarea extraclase</vt:lpstr>
      <vt:lpstr>LNH y SIDA</vt:lpstr>
      <vt:lpstr>A manera de conclusiones</vt:lpstr>
      <vt:lpstr>¿Por qué el Linfoma de Hodgkin a pesar de ser la enfermedad oncohematológica más frecuente ha dejado de ser mortal en la mayoría de los casos?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SHT</dc:creator>
  <cp:lastModifiedBy>SHT</cp:lastModifiedBy>
  <cp:revision>99</cp:revision>
  <dcterms:modified xsi:type="dcterms:W3CDTF">2015-07-02T17:21:04Z</dcterms:modified>
</cp:coreProperties>
</file>